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ar-OM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4" d="100"/>
          <a:sy n="64" d="100"/>
        </p:scale>
        <p:origin x="-207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CA7F91-4A11-4019-AEF3-C1EEC4DCBC8F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pPr rtl="1"/>
          <a:endParaRPr lang="ar-OM"/>
        </a:p>
      </dgm:t>
    </dgm:pt>
    <dgm:pt modelId="{4EBFFFB5-0A37-4A6D-AD20-189CAEDCA19F}">
      <dgm:prSet phldrT="[Text]" custT="1"/>
      <dgm:spPr/>
      <dgm:t>
        <a:bodyPr/>
        <a:lstStyle/>
        <a:p>
          <a:pPr algn="l" rtl="0"/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▄  Self evaluation</a:t>
          </a:r>
          <a:endParaRPr lang="ar-OM" sz="2400" b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995D45-DFD5-404D-9B28-F11B964DC48B}" type="parTrans" cxnId="{272C123A-7141-4015-AB04-7D6A36C198CB}">
      <dgm:prSet/>
      <dgm:spPr/>
      <dgm:t>
        <a:bodyPr/>
        <a:lstStyle/>
        <a:p>
          <a:pPr rtl="1"/>
          <a:endParaRPr lang="ar-OM"/>
        </a:p>
      </dgm:t>
    </dgm:pt>
    <dgm:pt modelId="{1AF76511-F927-4CB9-8152-E28C86F12381}" type="sibTrans" cxnId="{272C123A-7141-4015-AB04-7D6A36C198CB}">
      <dgm:prSet/>
      <dgm:spPr/>
      <dgm:t>
        <a:bodyPr/>
        <a:lstStyle/>
        <a:p>
          <a:pPr rtl="1"/>
          <a:endParaRPr lang="ar-OM"/>
        </a:p>
      </dgm:t>
    </dgm:pt>
    <dgm:pt modelId="{7D71980D-A6F9-4A2F-B63C-3F6F43BD1E99}">
      <dgm:prSet phldrT="[Text]" custT="1"/>
      <dgm:spPr/>
      <dgm:t>
        <a:bodyPr/>
        <a:lstStyle/>
        <a:p>
          <a:pPr algn="l" rtl="0"/>
          <a:r>
            <a:rPr lang="en-US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▄</a:t>
          </a:r>
          <a:r>
            <a:rPr lang="en-US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Peer review by a panel of experts </a:t>
          </a:r>
          <a:endParaRPr lang="ar-OM" sz="2400" b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C55A627-1700-41C2-94D9-15178AD35394}" type="parTrans" cxnId="{875EFDB4-6EE1-462C-8FC5-4E044F6A3CCB}">
      <dgm:prSet/>
      <dgm:spPr/>
      <dgm:t>
        <a:bodyPr/>
        <a:lstStyle/>
        <a:p>
          <a:pPr rtl="1"/>
          <a:endParaRPr lang="ar-OM"/>
        </a:p>
      </dgm:t>
    </dgm:pt>
    <dgm:pt modelId="{37CAAB99-2D9E-4E4D-82C2-7398A3CC8476}" type="sibTrans" cxnId="{875EFDB4-6EE1-462C-8FC5-4E044F6A3CCB}">
      <dgm:prSet/>
      <dgm:spPr/>
      <dgm:t>
        <a:bodyPr/>
        <a:lstStyle/>
        <a:p>
          <a:pPr rtl="1"/>
          <a:endParaRPr lang="ar-OM"/>
        </a:p>
      </dgm:t>
    </dgm:pt>
    <dgm:pt modelId="{D149A3C7-646D-4A06-8572-B8CEB69A7418}">
      <dgm:prSet phldrT="[Text]" custT="1"/>
      <dgm:spPr/>
      <dgm:t>
        <a:bodyPr/>
        <a:lstStyle/>
        <a:p>
          <a:pPr algn="l" rtl="0"/>
          <a:r>
            <a:rPr lang="en-US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▄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Analysis of statistical information or use performance</a:t>
          </a:r>
        </a:p>
        <a:p>
          <a:pPr algn="l" rtl="0"/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indicators or the best practices benchmarking</a:t>
          </a:r>
          <a:endParaRPr lang="ar-OM" sz="2400" b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83E22D1-6CB3-4C9B-9324-1E04813C9936}" type="parTrans" cxnId="{4D83D164-9764-402C-B40B-04BE3565DABA}">
      <dgm:prSet/>
      <dgm:spPr/>
      <dgm:t>
        <a:bodyPr/>
        <a:lstStyle/>
        <a:p>
          <a:pPr rtl="1"/>
          <a:endParaRPr lang="ar-OM"/>
        </a:p>
      </dgm:t>
    </dgm:pt>
    <dgm:pt modelId="{F1D210EF-7E41-4619-BAF1-EA81B4282D27}" type="sibTrans" cxnId="{4D83D164-9764-402C-B40B-04BE3565DABA}">
      <dgm:prSet/>
      <dgm:spPr/>
      <dgm:t>
        <a:bodyPr/>
        <a:lstStyle/>
        <a:p>
          <a:pPr rtl="1"/>
          <a:endParaRPr lang="ar-OM"/>
        </a:p>
      </dgm:t>
    </dgm:pt>
    <dgm:pt modelId="{C7D8DF98-6B23-4074-AE48-979F3EA28E4E}">
      <dgm:prSet phldrT="[Text]" custT="1"/>
      <dgm:spPr/>
      <dgm:t>
        <a:bodyPr/>
        <a:lstStyle/>
        <a:p>
          <a:pPr algn="l" rtl="0"/>
          <a:r>
            <a:rPr lang="en-US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▄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Surveys of students, graduates, employers, professional</a:t>
          </a:r>
        </a:p>
        <a:p>
          <a:pPr algn="l" rtl="0"/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bodies</a:t>
          </a:r>
          <a:r>
            <a:rPr lang="en-US" sz="2400" b="0" dirty="0" smtClean="0">
              <a:solidFill>
                <a:schemeClr val="tx1"/>
              </a:solidFill>
            </a:rPr>
            <a:t>.</a:t>
          </a:r>
          <a:endParaRPr lang="ar-OM" sz="2400" b="0" dirty="0">
            <a:solidFill>
              <a:schemeClr val="tx1"/>
            </a:solidFill>
          </a:endParaRPr>
        </a:p>
      </dgm:t>
    </dgm:pt>
    <dgm:pt modelId="{C887AED0-0AE1-479F-9D76-DEAA94D82F66}" type="parTrans" cxnId="{71DE7225-A155-40A0-A3DF-5FCE7CAD36E4}">
      <dgm:prSet/>
      <dgm:spPr/>
      <dgm:t>
        <a:bodyPr/>
        <a:lstStyle/>
        <a:p>
          <a:pPr rtl="1"/>
          <a:endParaRPr lang="ar-OM"/>
        </a:p>
      </dgm:t>
    </dgm:pt>
    <dgm:pt modelId="{E5C65F3C-E7E3-4617-8DA4-5AC5841521E3}" type="sibTrans" cxnId="{71DE7225-A155-40A0-A3DF-5FCE7CAD36E4}">
      <dgm:prSet/>
      <dgm:spPr/>
      <dgm:t>
        <a:bodyPr/>
        <a:lstStyle/>
        <a:p>
          <a:pPr rtl="1"/>
          <a:endParaRPr lang="ar-OM"/>
        </a:p>
      </dgm:t>
    </dgm:pt>
    <dgm:pt modelId="{D1BDCC3B-558F-4EFB-87B4-E4C7E1B09CC6}">
      <dgm:prSet phldrT="[Text]" custT="1"/>
      <dgm:spPr/>
      <dgm:t>
        <a:bodyPr/>
        <a:lstStyle/>
        <a:p>
          <a:pPr algn="l" rtl="0"/>
          <a:r>
            <a:rPr lang="en-US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▄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2400" b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Testing the knowledge, skills and competencies of</a:t>
          </a:r>
        </a:p>
        <a:p>
          <a:pPr algn="l" rtl="0"/>
          <a:r>
            <a:rPr lang="en-US" sz="2400" b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     students. </a:t>
          </a:r>
          <a:endParaRPr lang="ar-OM" sz="2400" b="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5AE7A83-31B0-4187-99D9-613C14FA0A40}" type="parTrans" cxnId="{020CE24E-4F40-44D6-9D36-A379A13F74DC}">
      <dgm:prSet/>
      <dgm:spPr/>
      <dgm:t>
        <a:bodyPr/>
        <a:lstStyle/>
        <a:p>
          <a:pPr rtl="1"/>
          <a:endParaRPr lang="ar-OM"/>
        </a:p>
      </dgm:t>
    </dgm:pt>
    <dgm:pt modelId="{C601CE9D-8A50-44BA-B53C-4AEB14308876}" type="sibTrans" cxnId="{020CE24E-4F40-44D6-9D36-A379A13F74DC}">
      <dgm:prSet/>
      <dgm:spPr/>
      <dgm:t>
        <a:bodyPr/>
        <a:lstStyle/>
        <a:p>
          <a:pPr rtl="1"/>
          <a:endParaRPr lang="ar-OM"/>
        </a:p>
      </dgm:t>
    </dgm:pt>
    <dgm:pt modelId="{5797BAA6-F041-4E87-B324-DBAEAE2F85D3}" type="pres">
      <dgm:prSet presAssocID="{68CA7F91-4A11-4019-AEF3-C1EEC4DCBC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626A60-607E-43F9-99D8-3751DFAD03B9}" type="pres">
      <dgm:prSet presAssocID="{4EBFFFB5-0A37-4A6D-AD20-189CAEDCA19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C56F1-9A5E-41E5-925B-29A6B5409B54}" type="pres">
      <dgm:prSet presAssocID="{1AF76511-F927-4CB9-8152-E28C86F12381}" presName="spacer" presStyleCnt="0"/>
      <dgm:spPr/>
    </dgm:pt>
    <dgm:pt modelId="{D905683B-BCEE-41B8-B3B8-E3B8A306F8A7}" type="pres">
      <dgm:prSet presAssocID="{7D71980D-A6F9-4A2F-B63C-3F6F43BD1E9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45C2A-CD1E-4AD8-932D-08158B4EC248}" type="pres">
      <dgm:prSet presAssocID="{37CAAB99-2D9E-4E4D-82C2-7398A3CC8476}" presName="spacer" presStyleCnt="0"/>
      <dgm:spPr/>
    </dgm:pt>
    <dgm:pt modelId="{1EDB38BD-ABF8-43BC-8595-6F305A1C9E66}" type="pres">
      <dgm:prSet presAssocID="{D149A3C7-646D-4A06-8572-B8CEB69A741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OM"/>
        </a:p>
      </dgm:t>
    </dgm:pt>
    <dgm:pt modelId="{AE3518AE-590A-4B81-9645-4F090DA83D16}" type="pres">
      <dgm:prSet presAssocID="{F1D210EF-7E41-4619-BAF1-EA81B4282D27}" presName="spacer" presStyleCnt="0"/>
      <dgm:spPr/>
    </dgm:pt>
    <dgm:pt modelId="{42157718-7937-41BA-AE7F-90C259E5EFD0}" type="pres">
      <dgm:prSet presAssocID="{C7D8DF98-6B23-4074-AE48-979F3EA28E4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OM"/>
        </a:p>
      </dgm:t>
    </dgm:pt>
    <dgm:pt modelId="{5019BBE2-2B21-4FED-8340-E1D6EAA5B997}" type="pres">
      <dgm:prSet presAssocID="{E5C65F3C-E7E3-4617-8DA4-5AC5841521E3}" presName="spacer" presStyleCnt="0"/>
      <dgm:spPr/>
    </dgm:pt>
    <dgm:pt modelId="{265B44E5-4323-4A78-9C70-FE63EB9EF8A7}" type="pres">
      <dgm:prSet presAssocID="{D1BDCC3B-558F-4EFB-87B4-E4C7E1B09CC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OM"/>
        </a:p>
      </dgm:t>
    </dgm:pt>
  </dgm:ptLst>
  <dgm:cxnLst>
    <dgm:cxn modelId="{71DE7225-A155-40A0-A3DF-5FCE7CAD36E4}" srcId="{68CA7F91-4A11-4019-AEF3-C1EEC4DCBC8F}" destId="{C7D8DF98-6B23-4074-AE48-979F3EA28E4E}" srcOrd="3" destOrd="0" parTransId="{C887AED0-0AE1-479F-9D76-DEAA94D82F66}" sibTransId="{E5C65F3C-E7E3-4617-8DA4-5AC5841521E3}"/>
    <dgm:cxn modelId="{3F474C7C-46F0-40B3-B920-ACE23414A69A}" type="presOf" srcId="{D149A3C7-646D-4A06-8572-B8CEB69A7418}" destId="{1EDB38BD-ABF8-43BC-8595-6F305A1C9E66}" srcOrd="0" destOrd="0" presId="urn:microsoft.com/office/officeart/2005/8/layout/vList2"/>
    <dgm:cxn modelId="{875EFDB4-6EE1-462C-8FC5-4E044F6A3CCB}" srcId="{68CA7F91-4A11-4019-AEF3-C1EEC4DCBC8F}" destId="{7D71980D-A6F9-4A2F-B63C-3F6F43BD1E99}" srcOrd="1" destOrd="0" parTransId="{CC55A627-1700-41C2-94D9-15178AD35394}" sibTransId="{37CAAB99-2D9E-4E4D-82C2-7398A3CC8476}"/>
    <dgm:cxn modelId="{471971ED-97C5-4486-B428-5876C2485A4A}" type="presOf" srcId="{68CA7F91-4A11-4019-AEF3-C1EEC4DCBC8F}" destId="{5797BAA6-F041-4E87-B324-DBAEAE2F85D3}" srcOrd="0" destOrd="0" presId="urn:microsoft.com/office/officeart/2005/8/layout/vList2"/>
    <dgm:cxn modelId="{4D83D164-9764-402C-B40B-04BE3565DABA}" srcId="{68CA7F91-4A11-4019-AEF3-C1EEC4DCBC8F}" destId="{D149A3C7-646D-4A06-8572-B8CEB69A7418}" srcOrd="2" destOrd="0" parTransId="{983E22D1-6CB3-4C9B-9324-1E04813C9936}" sibTransId="{F1D210EF-7E41-4619-BAF1-EA81B4282D27}"/>
    <dgm:cxn modelId="{083375E8-9951-47DE-AF75-C5B7F45D553D}" type="presOf" srcId="{D1BDCC3B-558F-4EFB-87B4-E4C7E1B09CC6}" destId="{265B44E5-4323-4A78-9C70-FE63EB9EF8A7}" srcOrd="0" destOrd="0" presId="urn:microsoft.com/office/officeart/2005/8/layout/vList2"/>
    <dgm:cxn modelId="{20B3B5AD-299A-420D-B69D-063879B01C39}" type="presOf" srcId="{C7D8DF98-6B23-4074-AE48-979F3EA28E4E}" destId="{42157718-7937-41BA-AE7F-90C259E5EFD0}" srcOrd="0" destOrd="0" presId="urn:microsoft.com/office/officeart/2005/8/layout/vList2"/>
    <dgm:cxn modelId="{5573FA93-2377-4B3B-A1BD-06221625468F}" type="presOf" srcId="{7D71980D-A6F9-4A2F-B63C-3F6F43BD1E99}" destId="{D905683B-BCEE-41B8-B3B8-E3B8A306F8A7}" srcOrd="0" destOrd="0" presId="urn:microsoft.com/office/officeart/2005/8/layout/vList2"/>
    <dgm:cxn modelId="{D7A0DAF0-FBB9-4B3C-8293-B743D2A67C38}" type="presOf" srcId="{4EBFFFB5-0A37-4A6D-AD20-189CAEDCA19F}" destId="{27626A60-607E-43F9-99D8-3751DFAD03B9}" srcOrd="0" destOrd="0" presId="urn:microsoft.com/office/officeart/2005/8/layout/vList2"/>
    <dgm:cxn modelId="{272C123A-7141-4015-AB04-7D6A36C198CB}" srcId="{68CA7F91-4A11-4019-AEF3-C1EEC4DCBC8F}" destId="{4EBFFFB5-0A37-4A6D-AD20-189CAEDCA19F}" srcOrd="0" destOrd="0" parTransId="{E6995D45-DFD5-404D-9B28-F11B964DC48B}" sibTransId="{1AF76511-F927-4CB9-8152-E28C86F12381}"/>
    <dgm:cxn modelId="{020CE24E-4F40-44D6-9D36-A379A13F74DC}" srcId="{68CA7F91-4A11-4019-AEF3-C1EEC4DCBC8F}" destId="{D1BDCC3B-558F-4EFB-87B4-E4C7E1B09CC6}" srcOrd="4" destOrd="0" parTransId="{25AE7A83-31B0-4187-99D9-613C14FA0A40}" sibTransId="{C601CE9D-8A50-44BA-B53C-4AEB14308876}"/>
    <dgm:cxn modelId="{D2F29537-3063-4C6F-988C-74E723B3B21C}" type="presParOf" srcId="{5797BAA6-F041-4E87-B324-DBAEAE2F85D3}" destId="{27626A60-607E-43F9-99D8-3751DFAD03B9}" srcOrd="0" destOrd="0" presId="urn:microsoft.com/office/officeart/2005/8/layout/vList2"/>
    <dgm:cxn modelId="{D6FF3600-C05F-48C9-AA05-6D4890AC6400}" type="presParOf" srcId="{5797BAA6-F041-4E87-B324-DBAEAE2F85D3}" destId="{64BC56F1-9A5E-41E5-925B-29A6B5409B54}" srcOrd="1" destOrd="0" presId="urn:microsoft.com/office/officeart/2005/8/layout/vList2"/>
    <dgm:cxn modelId="{FBAB65ED-47A1-42BC-81ED-2C06A2267064}" type="presParOf" srcId="{5797BAA6-F041-4E87-B324-DBAEAE2F85D3}" destId="{D905683B-BCEE-41B8-B3B8-E3B8A306F8A7}" srcOrd="2" destOrd="0" presId="urn:microsoft.com/office/officeart/2005/8/layout/vList2"/>
    <dgm:cxn modelId="{E1E6C208-7099-4F1F-9E21-74FBEE80EAA4}" type="presParOf" srcId="{5797BAA6-F041-4E87-B324-DBAEAE2F85D3}" destId="{ED245C2A-CD1E-4AD8-932D-08158B4EC248}" srcOrd="3" destOrd="0" presId="urn:microsoft.com/office/officeart/2005/8/layout/vList2"/>
    <dgm:cxn modelId="{1FF878F2-01C2-4271-84E3-D58659E50558}" type="presParOf" srcId="{5797BAA6-F041-4E87-B324-DBAEAE2F85D3}" destId="{1EDB38BD-ABF8-43BC-8595-6F305A1C9E66}" srcOrd="4" destOrd="0" presId="urn:microsoft.com/office/officeart/2005/8/layout/vList2"/>
    <dgm:cxn modelId="{574A280C-14EB-4403-9337-053084255B0E}" type="presParOf" srcId="{5797BAA6-F041-4E87-B324-DBAEAE2F85D3}" destId="{AE3518AE-590A-4B81-9645-4F090DA83D16}" srcOrd="5" destOrd="0" presId="urn:microsoft.com/office/officeart/2005/8/layout/vList2"/>
    <dgm:cxn modelId="{93EA5B14-7EB9-48FB-BC85-7BCE798C0331}" type="presParOf" srcId="{5797BAA6-F041-4E87-B324-DBAEAE2F85D3}" destId="{42157718-7937-41BA-AE7F-90C259E5EFD0}" srcOrd="6" destOrd="0" presId="urn:microsoft.com/office/officeart/2005/8/layout/vList2"/>
    <dgm:cxn modelId="{02161062-4390-489C-ABE3-8DC30E80EA06}" type="presParOf" srcId="{5797BAA6-F041-4E87-B324-DBAEAE2F85D3}" destId="{5019BBE2-2B21-4FED-8340-E1D6EAA5B997}" srcOrd="7" destOrd="0" presId="urn:microsoft.com/office/officeart/2005/8/layout/vList2"/>
    <dgm:cxn modelId="{ECB64B57-1A51-4683-988A-C4F2EC39A66D}" type="presParOf" srcId="{5797BAA6-F041-4E87-B324-DBAEAE2F85D3}" destId="{265B44E5-4323-4A78-9C70-FE63EB9EF8A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94240B-00D2-4E8B-A926-71F3687325BC}" type="doc">
      <dgm:prSet loTypeId="urn:microsoft.com/office/officeart/2005/8/layout/vList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pPr rtl="1"/>
          <a:endParaRPr lang="ar-OM"/>
        </a:p>
      </dgm:t>
    </dgm:pt>
    <dgm:pt modelId="{8F0C6B18-C190-4AD9-B3A8-F1D4FDF25CA1}">
      <dgm:prSet phldrT="[Text]" custT="1"/>
      <dgm:spPr/>
      <dgm:t>
        <a:bodyPr/>
        <a:lstStyle/>
        <a:p>
          <a:pPr algn="ctr" rtl="0"/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Self-evaluation/ self-study </a:t>
          </a:r>
          <a:endParaRPr lang="ar-OM" sz="3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6377FA5-18D2-49B1-9F98-48A89127B2A7}" type="parTrans" cxnId="{C087A2FA-98FD-44A5-96BA-761DD1C0F1BE}">
      <dgm:prSet/>
      <dgm:spPr/>
      <dgm:t>
        <a:bodyPr/>
        <a:lstStyle/>
        <a:p>
          <a:pPr rtl="1"/>
          <a:endParaRPr lang="ar-OM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D12FBDB-B0C8-431E-B7E1-D7F3E718B89D}" type="sibTrans" cxnId="{C087A2FA-98FD-44A5-96BA-761DD1C0F1BE}">
      <dgm:prSet/>
      <dgm:spPr/>
      <dgm:t>
        <a:bodyPr/>
        <a:lstStyle/>
        <a:p>
          <a:pPr rtl="1"/>
          <a:endParaRPr lang="ar-OM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D9DF369-B70D-40DD-AD98-68720D72ACBC}">
      <dgm:prSet phldrT="[Text]" custT="1"/>
      <dgm:spPr/>
      <dgm:t>
        <a:bodyPr/>
        <a:lstStyle/>
        <a:p>
          <a:pPr algn="ctr" rtl="0"/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External quality monitoring </a:t>
          </a:r>
          <a:endParaRPr lang="ar-OM" sz="3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7EA9905-8B31-4DCB-BA68-A63727A2CA5F}" type="parTrans" cxnId="{03F4F8A6-1B6E-45F3-964B-58DBEEFCE202}">
      <dgm:prSet/>
      <dgm:spPr/>
      <dgm:t>
        <a:bodyPr/>
        <a:lstStyle/>
        <a:p>
          <a:pPr rtl="1"/>
          <a:endParaRPr lang="ar-OM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E72736C-BD6F-4039-856F-A6738D326988}" type="sibTrans" cxnId="{03F4F8A6-1B6E-45F3-964B-58DBEEFCE202}">
      <dgm:prSet/>
      <dgm:spPr/>
      <dgm:t>
        <a:bodyPr/>
        <a:lstStyle/>
        <a:p>
          <a:pPr rtl="1"/>
          <a:endParaRPr lang="ar-OM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F0A6246-470C-4431-B0F7-4D967883849A}">
      <dgm:prSet custT="1"/>
      <dgm:spPr/>
      <dgm:t>
        <a:bodyPr/>
        <a:lstStyle/>
        <a:p>
          <a:pPr algn="ctr" rtl="0"/>
          <a:r>
            <a:rPr lang="en-US" sz="3600" b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Best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practices benchmarking</a:t>
          </a:r>
          <a:endParaRPr lang="ar-OM" sz="3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FFCA1B8-B729-41CD-9D7E-C6435FACF897}" type="parTrans" cxnId="{17DFEEB3-C06B-444E-B3C8-B19E10B5BE8C}">
      <dgm:prSet/>
      <dgm:spPr/>
      <dgm:t>
        <a:bodyPr/>
        <a:lstStyle/>
        <a:p>
          <a:pPr rtl="1"/>
          <a:endParaRPr lang="ar-OM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8BB475E-8F58-4A81-AA3B-16134D775998}" type="sibTrans" cxnId="{17DFEEB3-C06B-444E-B3C8-B19E10B5BE8C}">
      <dgm:prSet/>
      <dgm:spPr/>
      <dgm:t>
        <a:bodyPr/>
        <a:lstStyle/>
        <a:p>
          <a:pPr rtl="1"/>
          <a:endParaRPr lang="ar-OM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0D89227-13F7-49FF-A97C-563A4B862DF5}" type="pres">
      <dgm:prSet presAssocID="{2994240B-00D2-4E8B-A926-71F3687325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4B49CC-E7DC-4026-B359-45BDAC10B0FF}" type="pres">
      <dgm:prSet presAssocID="{8F0C6B18-C190-4AD9-B3A8-F1D4FDF25CA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OM"/>
        </a:p>
      </dgm:t>
    </dgm:pt>
    <dgm:pt modelId="{C0982060-7C6A-4CC5-8718-BCD21B70FB74}" type="pres">
      <dgm:prSet presAssocID="{BD12FBDB-B0C8-431E-B7E1-D7F3E718B89D}" presName="spacer" presStyleCnt="0"/>
      <dgm:spPr/>
    </dgm:pt>
    <dgm:pt modelId="{53FE04AE-0552-42AA-A506-1554A8FDB1B9}" type="pres">
      <dgm:prSet presAssocID="{DF0A6246-470C-4431-B0F7-4D967883849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139244-471B-4A70-B12F-9D721F9727C9}" type="pres">
      <dgm:prSet presAssocID="{98BB475E-8F58-4A81-AA3B-16134D775998}" presName="spacer" presStyleCnt="0"/>
      <dgm:spPr/>
    </dgm:pt>
    <dgm:pt modelId="{A7D83026-332E-4463-8C53-3BE146B1D49B}" type="pres">
      <dgm:prSet presAssocID="{2D9DF369-B70D-40DD-AD98-68720D72ACB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OM"/>
        </a:p>
      </dgm:t>
    </dgm:pt>
  </dgm:ptLst>
  <dgm:cxnLst>
    <dgm:cxn modelId="{C2611FD6-DDCE-4463-A96D-CFF997F41059}" type="presOf" srcId="{8F0C6B18-C190-4AD9-B3A8-F1D4FDF25CA1}" destId="{C74B49CC-E7DC-4026-B359-45BDAC10B0FF}" srcOrd="0" destOrd="0" presId="urn:microsoft.com/office/officeart/2005/8/layout/vList2"/>
    <dgm:cxn modelId="{17DFEEB3-C06B-444E-B3C8-B19E10B5BE8C}" srcId="{2994240B-00D2-4E8B-A926-71F3687325BC}" destId="{DF0A6246-470C-4431-B0F7-4D967883849A}" srcOrd="1" destOrd="0" parTransId="{9FFCA1B8-B729-41CD-9D7E-C6435FACF897}" sibTransId="{98BB475E-8F58-4A81-AA3B-16134D775998}"/>
    <dgm:cxn modelId="{C087A2FA-98FD-44A5-96BA-761DD1C0F1BE}" srcId="{2994240B-00D2-4E8B-A926-71F3687325BC}" destId="{8F0C6B18-C190-4AD9-B3A8-F1D4FDF25CA1}" srcOrd="0" destOrd="0" parTransId="{76377FA5-18D2-49B1-9F98-48A89127B2A7}" sibTransId="{BD12FBDB-B0C8-431E-B7E1-D7F3E718B89D}"/>
    <dgm:cxn modelId="{9DAB6E9A-945B-4932-8F05-FF8C89FD532A}" type="presOf" srcId="{2D9DF369-B70D-40DD-AD98-68720D72ACBC}" destId="{A7D83026-332E-4463-8C53-3BE146B1D49B}" srcOrd="0" destOrd="0" presId="urn:microsoft.com/office/officeart/2005/8/layout/vList2"/>
    <dgm:cxn modelId="{4A24FF33-2858-4280-95D7-1C974512B306}" type="presOf" srcId="{DF0A6246-470C-4431-B0F7-4D967883849A}" destId="{53FE04AE-0552-42AA-A506-1554A8FDB1B9}" srcOrd="0" destOrd="0" presId="urn:microsoft.com/office/officeart/2005/8/layout/vList2"/>
    <dgm:cxn modelId="{03F4F8A6-1B6E-45F3-964B-58DBEEFCE202}" srcId="{2994240B-00D2-4E8B-A926-71F3687325BC}" destId="{2D9DF369-B70D-40DD-AD98-68720D72ACBC}" srcOrd="2" destOrd="0" parTransId="{27EA9905-8B31-4DCB-BA68-A63727A2CA5F}" sibTransId="{BE72736C-BD6F-4039-856F-A6738D326988}"/>
    <dgm:cxn modelId="{DE174DBA-2E5E-427E-9FA1-F5ECAB9AE436}" type="presOf" srcId="{2994240B-00D2-4E8B-A926-71F3687325BC}" destId="{B0D89227-13F7-49FF-A97C-563A4B862DF5}" srcOrd="0" destOrd="0" presId="urn:microsoft.com/office/officeart/2005/8/layout/vList2"/>
    <dgm:cxn modelId="{16550A67-D501-43B6-A1B0-6B081FD60CA0}" type="presParOf" srcId="{B0D89227-13F7-49FF-A97C-563A4B862DF5}" destId="{C74B49CC-E7DC-4026-B359-45BDAC10B0FF}" srcOrd="0" destOrd="0" presId="urn:microsoft.com/office/officeart/2005/8/layout/vList2"/>
    <dgm:cxn modelId="{593C393F-70E8-4CDC-9A40-723EADAE13FA}" type="presParOf" srcId="{B0D89227-13F7-49FF-A97C-563A4B862DF5}" destId="{C0982060-7C6A-4CC5-8718-BCD21B70FB74}" srcOrd="1" destOrd="0" presId="urn:microsoft.com/office/officeart/2005/8/layout/vList2"/>
    <dgm:cxn modelId="{3FEE960E-4682-4229-9708-1D5B4190CB5F}" type="presParOf" srcId="{B0D89227-13F7-49FF-A97C-563A4B862DF5}" destId="{53FE04AE-0552-42AA-A506-1554A8FDB1B9}" srcOrd="2" destOrd="0" presId="urn:microsoft.com/office/officeart/2005/8/layout/vList2"/>
    <dgm:cxn modelId="{DB4F2A72-603A-425D-AC69-5FBA5837F3E6}" type="presParOf" srcId="{B0D89227-13F7-49FF-A97C-563A4B862DF5}" destId="{D1139244-471B-4A70-B12F-9D721F9727C9}" srcOrd="3" destOrd="0" presId="urn:microsoft.com/office/officeart/2005/8/layout/vList2"/>
    <dgm:cxn modelId="{9D366FCF-23CD-49F5-99AD-D40DCBF40F29}" type="presParOf" srcId="{B0D89227-13F7-49FF-A97C-563A4B862DF5}" destId="{A7D83026-332E-4463-8C53-3BE146B1D49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38686A-8552-4D4C-9161-30329C96B369}" type="doc">
      <dgm:prSet loTypeId="urn:microsoft.com/office/officeart/2005/8/layout/vList2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pPr rtl="1"/>
          <a:endParaRPr lang="ar-OM"/>
        </a:p>
      </dgm:t>
    </dgm:pt>
    <dgm:pt modelId="{3AFAD581-619A-45E6-B8B5-EAF75CDC4169}">
      <dgm:prSet phldrT="[Text]" custT="1"/>
      <dgm:spPr/>
      <dgm:t>
        <a:bodyPr/>
        <a:lstStyle/>
        <a:p>
          <a:pPr algn="l" rtl="0"/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Comparing one thing with the other.</a:t>
          </a:r>
          <a:endParaRPr lang="ar-OM" sz="24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D25C7B7-B1CF-4C67-9B3D-9A3A171C34DB}" type="parTrans" cxnId="{65CC927A-D611-4AFB-9032-9B864295E3A2}">
      <dgm:prSet/>
      <dgm:spPr/>
      <dgm:t>
        <a:bodyPr/>
        <a:lstStyle/>
        <a:p>
          <a:pPr rtl="1"/>
          <a:endParaRPr lang="ar-OM"/>
        </a:p>
      </dgm:t>
    </dgm:pt>
    <dgm:pt modelId="{1EE98242-D32F-4600-8C21-AEC2002F5E53}" type="sibTrans" cxnId="{65CC927A-D611-4AFB-9032-9B864295E3A2}">
      <dgm:prSet/>
      <dgm:spPr/>
      <dgm:t>
        <a:bodyPr/>
        <a:lstStyle/>
        <a:p>
          <a:pPr rtl="1"/>
          <a:endParaRPr lang="ar-OM"/>
        </a:p>
      </dgm:t>
    </dgm:pt>
    <dgm:pt modelId="{27AF103D-890C-4B82-B776-8B1C825A9483}">
      <dgm:prSet phldrT="[Text]" custT="1"/>
      <dgm:spPr/>
      <dgm:t>
        <a:bodyPr/>
        <a:lstStyle/>
        <a:p>
          <a:pPr algn="l" rtl="0"/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Creating and using criteria to evaluate differences  between two things and recognizing which is better.</a:t>
          </a:r>
          <a:endParaRPr lang="ar-OM" sz="24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E18AD59-3DBC-47DA-9AC1-945BC3AE37F7}" type="parTrans" cxnId="{0671FBB0-FD91-481B-BA35-7C3C629DF0EF}">
      <dgm:prSet/>
      <dgm:spPr/>
      <dgm:t>
        <a:bodyPr/>
        <a:lstStyle/>
        <a:p>
          <a:pPr rtl="1"/>
          <a:endParaRPr lang="ar-OM"/>
        </a:p>
      </dgm:t>
    </dgm:pt>
    <dgm:pt modelId="{8B4E9BCD-7264-4DBD-9280-77FD1EFEDEBE}" type="sibTrans" cxnId="{0671FBB0-FD91-481B-BA35-7C3C629DF0EF}">
      <dgm:prSet/>
      <dgm:spPr/>
      <dgm:t>
        <a:bodyPr/>
        <a:lstStyle/>
        <a:p>
          <a:pPr rtl="1"/>
          <a:endParaRPr lang="ar-OM"/>
        </a:p>
      </dgm:t>
    </dgm:pt>
    <dgm:pt modelId="{BF56A8E4-9435-4A28-AFE3-F546EFEC663C}">
      <dgm:prSet phldrT="[Text]" custT="1"/>
      <dgm:spPr/>
      <dgm:t>
        <a:bodyPr/>
        <a:lstStyle/>
        <a:p>
          <a:pPr algn="l" rtl="0"/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Use the experience to identify the direction for change.</a:t>
          </a:r>
          <a:endParaRPr lang="ar-OM" sz="24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6E179FF-ACCF-4CD0-AAC7-ED9B0DBA19C8}" type="parTrans" cxnId="{F5291A29-F1D9-4985-8F2F-BB8563EB4481}">
      <dgm:prSet/>
      <dgm:spPr/>
      <dgm:t>
        <a:bodyPr/>
        <a:lstStyle/>
        <a:p>
          <a:pPr rtl="1"/>
          <a:endParaRPr lang="ar-OM"/>
        </a:p>
      </dgm:t>
    </dgm:pt>
    <dgm:pt modelId="{EF7B9168-47A6-4C20-992F-94C0C6C322D3}" type="sibTrans" cxnId="{F5291A29-F1D9-4985-8F2F-BB8563EB4481}">
      <dgm:prSet/>
      <dgm:spPr/>
      <dgm:t>
        <a:bodyPr/>
        <a:lstStyle/>
        <a:p>
          <a:pPr rtl="1"/>
          <a:endParaRPr lang="ar-OM"/>
        </a:p>
      </dgm:t>
    </dgm:pt>
    <dgm:pt modelId="{7153EFA4-BCA4-459D-A506-A93A43BB1F33}">
      <dgm:prSet phldrT="[Text]" custT="1"/>
      <dgm:spPr/>
      <dgm:t>
        <a:bodyPr/>
        <a:lstStyle/>
        <a:p>
          <a:pPr algn="l" rtl="0"/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Implement the required change to improve </a:t>
          </a:r>
          <a:r>
            <a: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(Jackson and Lund, 2000)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ar-OM" sz="24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351D07A-20D7-438D-B7C2-A017175226D4}" type="parTrans" cxnId="{7127776E-E571-47F1-BE6E-42AC032979D1}">
      <dgm:prSet/>
      <dgm:spPr/>
      <dgm:t>
        <a:bodyPr/>
        <a:lstStyle/>
        <a:p>
          <a:pPr rtl="1"/>
          <a:endParaRPr lang="ar-OM"/>
        </a:p>
      </dgm:t>
    </dgm:pt>
    <dgm:pt modelId="{CAF1B78B-9104-4142-89FA-1EAF26566344}" type="sibTrans" cxnId="{7127776E-E571-47F1-BE6E-42AC032979D1}">
      <dgm:prSet/>
      <dgm:spPr/>
      <dgm:t>
        <a:bodyPr/>
        <a:lstStyle/>
        <a:p>
          <a:pPr rtl="1"/>
          <a:endParaRPr lang="ar-OM"/>
        </a:p>
      </dgm:t>
    </dgm:pt>
    <dgm:pt modelId="{82030271-EE61-4C00-923C-775E569ED125}" type="pres">
      <dgm:prSet presAssocID="{BB38686A-8552-4D4C-9161-30329C96B3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EFE066-CC4D-419A-9AA8-93FF575B56F7}" type="pres">
      <dgm:prSet presAssocID="{3AFAD581-619A-45E6-B8B5-EAF75CDC416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OM"/>
        </a:p>
      </dgm:t>
    </dgm:pt>
    <dgm:pt modelId="{AC55272B-CDA2-40CD-91DC-2AB2E4149A62}" type="pres">
      <dgm:prSet presAssocID="{1EE98242-D32F-4600-8C21-AEC2002F5E53}" presName="spacer" presStyleCnt="0"/>
      <dgm:spPr/>
    </dgm:pt>
    <dgm:pt modelId="{DD6AF6BF-77F2-419D-B0E7-B32301CD905D}" type="pres">
      <dgm:prSet presAssocID="{27AF103D-890C-4B82-B776-8B1C825A948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OM"/>
        </a:p>
      </dgm:t>
    </dgm:pt>
    <dgm:pt modelId="{30A07808-26BC-4C94-88FF-DB5224D50D32}" type="pres">
      <dgm:prSet presAssocID="{8B4E9BCD-7264-4DBD-9280-77FD1EFEDEBE}" presName="spacer" presStyleCnt="0"/>
      <dgm:spPr/>
    </dgm:pt>
    <dgm:pt modelId="{2CBF506C-8243-4C3F-8553-3561C5866221}" type="pres">
      <dgm:prSet presAssocID="{BF56A8E4-9435-4A28-AFE3-F546EFEC663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OM"/>
        </a:p>
      </dgm:t>
    </dgm:pt>
    <dgm:pt modelId="{F6C156FB-AE27-4B0E-A8FC-2484EA1B8AF4}" type="pres">
      <dgm:prSet presAssocID="{EF7B9168-47A6-4C20-992F-94C0C6C322D3}" presName="spacer" presStyleCnt="0"/>
      <dgm:spPr/>
    </dgm:pt>
    <dgm:pt modelId="{C9AA8267-AC8A-40C9-81C8-F2FAB3E71F1C}" type="pres">
      <dgm:prSet presAssocID="{7153EFA4-BCA4-459D-A506-A93A43BB1F3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OM"/>
        </a:p>
      </dgm:t>
    </dgm:pt>
  </dgm:ptLst>
  <dgm:cxnLst>
    <dgm:cxn modelId="{56ADC0C0-AD20-4234-974F-40EA0C8134F3}" type="presOf" srcId="{BB38686A-8552-4D4C-9161-30329C96B369}" destId="{82030271-EE61-4C00-923C-775E569ED125}" srcOrd="0" destOrd="0" presId="urn:microsoft.com/office/officeart/2005/8/layout/vList2"/>
    <dgm:cxn modelId="{0AE91E36-6592-4E2D-AB7D-F975607A8999}" type="presOf" srcId="{3AFAD581-619A-45E6-B8B5-EAF75CDC4169}" destId="{F2EFE066-CC4D-419A-9AA8-93FF575B56F7}" srcOrd="0" destOrd="0" presId="urn:microsoft.com/office/officeart/2005/8/layout/vList2"/>
    <dgm:cxn modelId="{7127776E-E571-47F1-BE6E-42AC032979D1}" srcId="{BB38686A-8552-4D4C-9161-30329C96B369}" destId="{7153EFA4-BCA4-459D-A506-A93A43BB1F33}" srcOrd="3" destOrd="0" parTransId="{7351D07A-20D7-438D-B7C2-A017175226D4}" sibTransId="{CAF1B78B-9104-4142-89FA-1EAF26566344}"/>
    <dgm:cxn modelId="{51E0B55C-A1D9-4C0E-8F27-21F3884C18B0}" type="presOf" srcId="{7153EFA4-BCA4-459D-A506-A93A43BB1F33}" destId="{C9AA8267-AC8A-40C9-81C8-F2FAB3E71F1C}" srcOrd="0" destOrd="0" presId="urn:microsoft.com/office/officeart/2005/8/layout/vList2"/>
    <dgm:cxn modelId="{A6192EE0-3648-4DF0-B953-F8329489DCFD}" type="presOf" srcId="{BF56A8E4-9435-4A28-AFE3-F546EFEC663C}" destId="{2CBF506C-8243-4C3F-8553-3561C5866221}" srcOrd="0" destOrd="0" presId="urn:microsoft.com/office/officeart/2005/8/layout/vList2"/>
    <dgm:cxn modelId="{0671FBB0-FD91-481B-BA35-7C3C629DF0EF}" srcId="{BB38686A-8552-4D4C-9161-30329C96B369}" destId="{27AF103D-890C-4B82-B776-8B1C825A9483}" srcOrd="1" destOrd="0" parTransId="{6E18AD59-3DBC-47DA-9AC1-945BC3AE37F7}" sibTransId="{8B4E9BCD-7264-4DBD-9280-77FD1EFEDEBE}"/>
    <dgm:cxn modelId="{65CC927A-D611-4AFB-9032-9B864295E3A2}" srcId="{BB38686A-8552-4D4C-9161-30329C96B369}" destId="{3AFAD581-619A-45E6-B8B5-EAF75CDC4169}" srcOrd="0" destOrd="0" parTransId="{2D25C7B7-B1CF-4C67-9B3D-9A3A171C34DB}" sibTransId="{1EE98242-D32F-4600-8C21-AEC2002F5E53}"/>
    <dgm:cxn modelId="{F5291A29-F1D9-4985-8F2F-BB8563EB4481}" srcId="{BB38686A-8552-4D4C-9161-30329C96B369}" destId="{BF56A8E4-9435-4A28-AFE3-F546EFEC663C}" srcOrd="2" destOrd="0" parTransId="{96E179FF-ACCF-4CD0-AAC7-ED9B0DBA19C8}" sibTransId="{EF7B9168-47A6-4C20-992F-94C0C6C322D3}"/>
    <dgm:cxn modelId="{29817EB6-2F41-42C1-8FFC-3622FF951DE1}" type="presOf" srcId="{27AF103D-890C-4B82-B776-8B1C825A9483}" destId="{DD6AF6BF-77F2-419D-B0E7-B32301CD905D}" srcOrd="0" destOrd="0" presId="urn:microsoft.com/office/officeart/2005/8/layout/vList2"/>
    <dgm:cxn modelId="{64F6A2CE-BE5C-4A79-94B5-7FF0D2F27E5D}" type="presParOf" srcId="{82030271-EE61-4C00-923C-775E569ED125}" destId="{F2EFE066-CC4D-419A-9AA8-93FF575B56F7}" srcOrd="0" destOrd="0" presId="urn:microsoft.com/office/officeart/2005/8/layout/vList2"/>
    <dgm:cxn modelId="{9DB6C990-122E-4281-AAA9-D02651287F54}" type="presParOf" srcId="{82030271-EE61-4C00-923C-775E569ED125}" destId="{AC55272B-CDA2-40CD-91DC-2AB2E4149A62}" srcOrd="1" destOrd="0" presId="urn:microsoft.com/office/officeart/2005/8/layout/vList2"/>
    <dgm:cxn modelId="{25796268-EC31-4F24-8BD1-AD61D6B087DF}" type="presParOf" srcId="{82030271-EE61-4C00-923C-775E569ED125}" destId="{DD6AF6BF-77F2-419D-B0E7-B32301CD905D}" srcOrd="2" destOrd="0" presId="urn:microsoft.com/office/officeart/2005/8/layout/vList2"/>
    <dgm:cxn modelId="{907D5183-17BA-44CF-BDF6-377DE8741423}" type="presParOf" srcId="{82030271-EE61-4C00-923C-775E569ED125}" destId="{30A07808-26BC-4C94-88FF-DB5224D50D32}" srcOrd="3" destOrd="0" presId="urn:microsoft.com/office/officeart/2005/8/layout/vList2"/>
    <dgm:cxn modelId="{8D9EDB37-C3DC-4AB6-AED7-6A09EDA2B6F3}" type="presParOf" srcId="{82030271-EE61-4C00-923C-775E569ED125}" destId="{2CBF506C-8243-4C3F-8553-3561C5866221}" srcOrd="4" destOrd="0" presId="urn:microsoft.com/office/officeart/2005/8/layout/vList2"/>
    <dgm:cxn modelId="{B64F3455-3E59-4E8F-B49D-A5A001241E14}" type="presParOf" srcId="{82030271-EE61-4C00-923C-775E569ED125}" destId="{F6C156FB-AE27-4B0E-A8FC-2484EA1B8AF4}" srcOrd="5" destOrd="0" presId="urn:microsoft.com/office/officeart/2005/8/layout/vList2"/>
    <dgm:cxn modelId="{4C364A45-D755-45C0-9F3D-406A33C5ED8A}" type="presParOf" srcId="{82030271-EE61-4C00-923C-775E569ED125}" destId="{C9AA8267-AC8A-40C9-81C8-F2FAB3E71F1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626A60-607E-43F9-99D8-3751DFAD03B9}">
      <dsp:nvSpPr>
        <dsp:cNvPr id="0" name=""/>
        <dsp:cNvSpPr/>
      </dsp:nvSpPr>
      <dsp:spPr>
        <a:xfrm>
          <a:off x="0" y="1331"/>
          <a:ext cx="7704856" cy="8980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▄  Self evaluation</a:t>
          </a:r>
          <a:endParaRPr lang="ar-OM" sz="2400" b="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331"/>
        <a:ext cx="7704856" cy="898094"/>
      </dsp:txXfrm>
    </dsp:sp>
    <dsp:sp modelId="{D905683B-BCEE-41B8-B3B8-E3B8A306F8A7}">
      <dsp:nvSpPr>
        <dsp:cNvPr id="0" name=""/>
        <dsp:cNvSpPr/>
      </dsp:nvSpPr>
      <dsp:spPr>
        <a:xfrm>
          <a:off x="0" y="910267"/>
          <a:ext cx="7704856" cy="89809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▄</a:t>
          </a:r>
          <a:r>
            <a:rPr lang="en-US" sz="2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Peer review by a panel of experts </a:t>
          </a:r>
          <a:endParaRPr lang="ar-OM" sz="2400" b="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910267"/>
        <a:ext cx="7704856" cy="898094"/>
      </dsp:txXfrm>
    </dsp:sp>
    <dsp:sp modelId="{1EDB38BD-ABF8-43BC-8595-6F305A1C9E66}">
      <dsp:nvSpPr>
        <dsp:cNvPr id="0" name=""/>
        <dsp:cNvSpPr/>
      </dsp:nvSpPr>
      <dsp:spPr>
        <a:xfrm>
          <a:off x="0" y="1819204"/>
          <a:ext cx="7704856" cy="89809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▄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Analysis of statistical information or use performance</a:t>
          </a:r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indicators or the best practices benchmarking</a:t>
          </a:r>
          <a:endParaRPr lang="ar-OM" sz="2400" b="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819204"/>
        <a:ext cx="7704856" cy="898094"/>
      </dsp:txXfrm>
    </dsp:sp>
    <dsp:sp modelId="{42157718-7937-41BA-AE7F-90C259E5EFD0}">
      <dsp:nvSpPr>
        <dsp:cNvPr id="0" name=""/>
        <dsp:cNvSpPr/>
      </dsp:nvSpPr>
      <dsp:spPr>
        <a:xfrm>
          <a:off x="0" y="2728141"/>
          <a:ext cx="7704856" cy="89809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▄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Surveys of students, graduates, employers, professional</a:t>
          </a:r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bodies</a:t>
          </a:r>
          <a:r>
            <a:rPr lang="en-US" sz="2400" b="0" kern="1200" dirty="0" smtClean="0">
              <a:solidFill>
                <a:schemeClr val="tx1"/>
              </a:solidFill>
            </a:rPr>
            <a:t>.</a:t>
          </a:r>
          <a:endParaRPr lang="ar-OM" sz="2400" b="0" kern="1200" dirty="0">
            <a:solidFill>
              <a:schemeClr val="tx1"/>
            </a:solidFill>
          </a:endParaRPr>
        </a:p>
      </dsp:txBody>
      <dsp:txXfrm>
        <a:off x="0" y="2728141"/>
        <a:ext cx="7704856" cy="898094"/>
      </dsp:txXfrm>
    </dsp:sp>
    <dsp:sp modelId="{265B44E5-4323-4A78-9C70-FE63EB9EF8A7}">
      <dsp:nvSpPr>
        <dsp:cNvPr id="0" name=""/>
        <dsp:cNvSpPr/>
      </dsp:nvSpPr>
      <dsp:spPr>
        <a:xfrm>
          <a:off x="0" y="3637078"/>
          <a:ext cx="7704856" cy="89809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▄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24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Testing the knowledge, skills and competencies of</a:t>
          </a:r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     students. </a:t>
          </a:r>
          <a:endParaRPr lang="ar-OM" sz="2400" b="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637078"/>
        <a:ext cx="7704856" cy="8980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4B49CC-E7DC-4026-B359-45BDAC10B0FF}">
      <dsp:nvSpPr>
        <dsp:cNvPr id="0" name=""/>
        <dsp:cNvSpPr/>
      </dsp:nvSpPr>
      <dsp:spPr>
        <a:xfrm>
          <a:off x="0" y="15303"/>
          <a:ext cx="7992888" cy="992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Self-evaluation/ self-study </a:t>
          </a:r>
          <a:endParaRPr lang="ar-OM" sz="3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5303"/>
        <a:ext cx="7992888" cy="992160"/>
      </dsp:txXfrm>
    </dsp:sp>
    <dsp:sp modelId="{53FE04AE-0552-42AA-A506-1554A8FDB1B9}">
      <dsp:nvSpPr>
        <dsp:cNvPr id="0" name=""/>
        <dsp:cNvSpPr/>
      </dsp:nvSpPr>
      <dsp:spPr>
        <a:xfrm>
          <a:off x="0" y="1160104"/>
          <a:ext cx="7992888" cy="9921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Best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practices benchmarking</a:t>
          </a:r>
          <a:endParaRPr lang="ar-OM" sz="3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160104"/>
        <a:ext cx="7992888" cy="992160"/>
      </dsp:txXfrm>
    </dsp:sp>
    <dsp:sp modelId="{A7D83026-332E-4463-8C53-3BE146B1D49B}">
      <dsp:nvSpPr>
        <dsp:cNvPr id="0" name=""/>
        <dsp:cNvSpPr/>
      </dsp:nvSpPr>
      <dsp:spPr>
        <a:xfrm>
          <a:off x="0" y="2304904"/>
          <a:ext cx="7992888" cy="9921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External quality monitoring </a:t>
          </a:r>
          <a:endParaRPr lang="ar-OM" sz="3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304904"/>
        <a:ext cx="7992888" cy="9921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EFE066-CC4D-419A-9AA8-93FF575B56F7}">
      <dsp:nvSpPr>
        <dsp:cNvPr id="0" name=""/>
        <dsp:cNvSpPr/>
      </dsp:nvSpPr>
      <dsp:spPr>
        <a:xfrm>
          <a:off x="0" y="14289"/>
          <a:ext cx="7920880" cy="9073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Comparing one thing with the other.</a:t>
          </a:r>
          <a:endParaRPr lang="ar-OM" sz="24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4289"/>
        <a:ext cx="7920880" cy="907335"/>
      </dsp:txXfrm>
    </dsp:sp>
    <dsp:sp modelId="{DD6AF6BF-77F2-419D-B0E7-B32301CD905D}">
      <dsp:nvSpPr>
        <dsp:cNvPr id="0" name=""/>
        <dsp:cNvSpPr/>
      </dsp:nvSpPr>
      <dsp:spPr>
        <a:xfrm>
          <a:off x="0" y="1056984"/>
          <a:ext cx="7920880" cy="90733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Creating and using criteria to evaluate differences  between two things and recognizing which is better.</a:t>
          </a:r>
          <a:endParaRPr lang="ar-OM" sz="24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056984"/>
        <a:ext cx="7920880" cy="907335"/>
      </dsp:txXfrm>
    </dsp:sp>
    <dsp:sp modelId="{2CBF506C-8243-4C3F-8553-3561C5866221}">
      <dsp:nvSpPr>
        <dsp:cNvPr id="0" name=""/>
        <dsp:cNvSpPr/>
      </dsp:nvSpPr>
      <dsp:spPr>
        <a:xfrm>
          <a:off x="0" y="2099679"/>
          <a:ext cx="7920880" cy="90733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Use the experience to identify the direction for change.</a:t>
          </a:r>
          <a:endParaRPr lang="ar-OM" sz="24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099679"/>
        <a:ext cx="7920880" cy="907335"/>
      </dsp:txXfrm>
    </dsp:sp>
    <dsp:sp modelId="{C9AA8267-AC8A-40C9-81C8-F2FAB3E71F1C}">
      <dsp:nvSpPr>
        <dsp:cNvPr id="0" name=""/>
        <dsp:cNvSpPr/>
      </dsp:nvSpPr>
      <dsp:spPr>
        <a:xfrm>
          <a:off x="0" y="3142375"/>
          <a:ext cx="7920880" cy="9073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Implement the required change to improve </a:t>
          </a:r>
          <a:r>
            <a:rPr lang="en-US" sz="1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(Jackson and Lund, 2000)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ar-OM" sz="24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142375"/>
        <a:ext cx="7920880" cy="907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ABB26-E401-474A-AF7D-D32183F8F321}" type="datetimeFigureOut">
              <a:rPr lang="en-US" smtClean="0"/>
              <a:pPr/>
              <a:t>11-Mar-14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7BBB1-E3D1-4339-ADF4-65144BCB3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7BBB1-E3D1-4339-ADF4-65144BCB3DA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4BB1216-6565-4891-BCB5-07B52C48949E}" type="datetimeFigureOut">
              <a:rPr lang="ar-OM" smtClean="0"/>
              <a:pPr/>
              <a:t>10/05/1435</a:t>
            </a:fld>
            <a:endParaRPr lang="ar-OM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OM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F6796F7-CA9C-4FF2-8465-13CB2A9BFD5F}" type="slidenum">
              <a:rPr lang="ar-OM" smtClean="0"/>
              <a:pPr/>
              <a:t>‹#›</a:t>
            </a:fld>
            <a:endParaRPr lang="ar-OM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1216-6565-4891-BCB5-07B52C48949E}" type="datetimeFigureOut">
              <a:rPr lang="ar-OM" smtClean="0"/>
              <a:pPr/>
              <a:t>10/05/1435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96F7-CA9C-4FF2-8465-13CB2A9BFD5F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1216-6565-4891-BCB5-07B52C48949E}" type="datetimeFigureOut">
              <a:rPr lang="ar-OM" smtClean="0"/>
              <a:pPr/>
              <a:t>10/05/1435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96F7-CA9C-4FF2-8465-13CB2A9BFD5F}" type="slidenum">
              <a:rPr lang="ar-OM" smtClean="0"/>
              <a:pPr/>
              <a:t>‹#›</a:t>
            </a:fld>
            <a:endParaRPr lang="ar-OM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1216-6565-4891-BCB5-07B52C48949E}" type="datetimeFigureOut">
              <a:rPr lang="ar-OM" smtClean="0"/>
              <a:pPr/>
              <a:t>10/05/1435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96F7-CA9C-4FF2-8465-13CB2A9BFD5F}" type="slidenum">
              <a:rPr lang="ar-OM" smtClean="0"/>
              <a:pPr/>
              <a:t>‹#›</a:t>
            </a:fld>
            <a:endParaRPr lang="ar-OM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4BB1216-6565-4891-BCB5-07B52C48949E}" type="datetimeFigureOut">
              <a:rPr lang="ar-OM" smtClean="0"/>
              <a:pPr/>
              <a:t>10/05/1435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O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F6796F7-CA9C-4FF2-8465-13CB2A9BFD5F}" type="slidenum">
              <a:rPr lang="ar-OM" smtClean="0"/>
              <a:pPr/>
              <a:t>‹#›</a:t>
            </a:fld>
            <a:endParaRPr lang="ar-OM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1216-6565-4891-BCB5-07B52C48949E}" type="datetimeFigureOut">
              <a:rPr lang="ar-OM" smtClean="0"/>
              <a:pPr/>
              <a:t>10/05/1435</a:t>
            </a:fld>
            <a:endParaRPr lang="ar-O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96F7-CA9C-4FF2-8465-13CB2A9BFD5F}" type="slidenum">
              <a:rPr lang="ar-OM" smtClean="0"/>
              <a:pPr/>
              <a:t>‹#›</a:t>
            </a:fld>
            <a:endParaRPr lang="ar-OM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1216-6565-4891-BCB5-07B52C48949E}" type="datetimeFigureOut">
              <a:rPr lang="ar-OM" smtClean="0"/>
              <a:pPr/>
              <a:t>10/05/1435</a:t>
            </a:fld>
            <a:endParaRPr lang="ar-O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96F7-CA9C-4FF2-8465-13CB2A9BFD5F}" type="slidenum">
              <a:rPr lang="ar-OM" smtClean="0"/>
              <a:pPr/>
              <a:t>‹#›</a:t>
            </a:fld>
            <a:endParaRPr lang="ar-OM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1216-6565-4891-BCB5-07B52C48949E}" type="datetimeFigureOut">
              <a:rPr lang="ar-OM" smtClean="0"/>
              <a:pPr/>
              <a:t>10/05/1435</a:t>
            </a:fld>
            <a:endParaRPr lang="ar-O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96F7-CA9C-4FF2-8465-13CB2A9BFD5F}" type="slidenum">
              <a:rPr lang="ar-OM" smtClean="0"/>
              <a:pPr/>
              <a:t>‹#›</a:t>
            </a:fld>
            <a:endParaRPr lang="ar-OM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1216-6565-4891-BCB5-07B52C48949E}" type="datetimeFigureOut">
              <a:rPr lang="ar-OM" smtClean="0"/>
              <a:pPr/>
              <a:t>10/05/1435</a:t>
            </a:fld>
            <a:endParaRPr lang="ar-O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96F7-CA9C-4FF2-8465-13CB2A9BFD5F}" type="slidenum">
              <a:rPr lang="ar-OM" smtClean="0"/>
              <a:pPr/>
              <a:t>‹#›</a:t>
            </a:fld>
            <a:endParaRPr lang="ar-OM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1216-6565-4891-BCB5-07B52C48949E}" type="datetimeFigureOut">
              <a:rPr lang="ar-OM" smtClean="0"/>
              <a:pPr/>
              <a:t>10/05/1435</a:t>
            </a:fld>
            <a:endParaRPr lang="ar-O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96F7-CA9C-4FF2-8465-13CB2A9BFD5F}" type="slidenum">
              <a:rPr lang="ar-OM" smtClean="0"/>
              <a:pPr/>
              <a:t>‹#›</a:t>
            </a:fld>
            <a:endParaRPr lang="ar-OM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1216-6565-4891-BCB5-07B52C48949E}" type="datetimeFigureOut">
              <a:rPr lang="ar-OM" smtClean="0"/>
              <a:pPr/>
              <a:t>10/05/1435</a:t>
            </a:fld>
            <a:endParaRPr lang="ar-O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96F7-CA9C-4FF2-8465-13CB2A9BFD5F}" type="slidenum">
              <a:rPr lang="ar-OM" smtClean="0"/>
              <a:pPr/>
              <a:t>‹#›</a:t>
            </a:fld>
            <a:endParaRPr lang="ar-OM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BB1216-6565-4891-BCB5-07B52C48949E}" type="datetimeFigureOut">
              <a:rPr lang="ar-OM" smtClean="0"/>
              <a:pPr/>
              <a:t>10/05/1435</a:t>
            </a:fld>
            <a:endParaRPr lang="ar-O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OM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6796F7-CA9C-4FF2-8465-13CB2A9BFD5F}" type="slidenum">
              <a:rPr lang="ar-OM" smtClean="0"/>
              <a:pPr/>
              <a:t>‹#›</a:t>
            </a:fld>
            <a:endParaRPr lang="ar-OM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ometrics.info/en" TargetMode="External"/><Relationship Id="rId2" Type="http://schemas.openxmlformats.org/officeDocument/2006/relationships/hyperlink" Target="http://www.timeshighereducation.co.uk/world-university-rankings/2013-14/world-rank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ocus-on-qual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1752609"/>
            <a:ext cx="2583761" cy="18907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950568"/>
            <a:ext cx="7681664" cy="990600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How can Quality be Assessed? </a:t>
            </a:r>
            <a:endParaRPr lang="ar-OM" sz="3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157192"/>
            <a:ext cx="6858000" cy="1152128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Dr. Abdelrahman Mohamed</a:t>
            </a:r>
            <a:endParaRPr lang="ar-SA" sz="2800" dirty="0" smtClean="0"/>
          </a:p>
          <a:p>
            <a:pPr algn="ctr"/>
            <a:r>
              <a:rPr lang="en-US" sz="2800" dirty="0" smtClean="0"/>
              <a:t>Spring2014</a:t>
            </a:r>
            <a:endParaRPr lang="ar-OM" sz="2800" dirty="0"/>
          </a:p>
        </p:txBody>
      </p:sp>
      <p:pic>
        <p:nvPicPr>
          <p:cNvPr id="6" name="Picture 5" descr="E:\Pictures\SQ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85291" y="71414"/>
            <a:ext cx="750281" cy="936104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مربع نص 3"/>
          <p:cNvSpPr txBox="1"/>
          <p:nvPr/>
        </p:nvSpPr>
        <p:spPr>
          <a:xfrm>
            <a:off x="-32" y="143422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/>
              <a:t>SQU</a:t>
            </a:r>
          </a:p>
          <a:p>
            <a:r>
              <a:rPr lang="en-GB" b="1" dirty="0" smtClean="0"/>
              <a:t>College of Education</a:t>
            </a:r>
          </a:p>
          <a:p>
            <a:r>
              <a:rPr lang="en-GB" b="1" dirty="0" smtClean="0"/>
              <a:t>Instructional &amp; Learning Technologies Department</a:t>
            </a:r>
          </a:p>
          <a:p>
            <a:r>
              <a:rPr lang="en-GB" b="1" dirty="0" smtClean="0"/>
              <a:t>TECH4211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378152"/>
          </a:xfrm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Market-driven Approach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The process of ranking is quite often criticized:</a:t>
            </a:r>
          </a:p>
          <a:p>
            <a:pPr lvl="1" algn="l" rtl="0"/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Most of these rankings depend on the “voices of the alumni” and thus are perception based.</a:t>
            </a:r>
          </a:p>
          <a:p>
            <a:pPr lvl="1" algn="l" rtl="0"/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criteria are never transparent </a:t>
            </a:r>
          </a:p>
          <a:p>
            <a:pPr lvl="1" algn="l" rtl="0"/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Lack of consensus in their criteria.</a:t>
            </a:r>
          </a:p>
          <a:p>
            <a:pPr lvl="1" algn="l" rtl="0"/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images (5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6462" y="1"/>
            <a:ext cx="1827537" cy="1556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can Quality be Assessed? </a:t>
            </a:r>
            <a:endParaRPr kumimoji="0" lang="ar-OM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Reflective exercise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How do you visualize to assure quality in your institution, and why?</a:t>
            </a:r>
          </a:p>
          <a:p>
            <a:pPr algn="l" rtl="0"/>
            <a:r>
              <a:rPr lang="en-US" dirty="0" smtClean="0"/>
              <a:t>Discuss the importance of self-evaluation.</a:t>
            </a:r>
          </a:p>
          <a:p>
            <a:pPr algn="l" rtl="0"/>
            <a:endParaRPr lang="en-US" dirty="0" smtClean="0"/>
          </a:p>
          <a:p>
            <a:pPr marL="822960" lvl="3" algn="ctr" rtl="0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sz="2400" dirty="0" smtClean="0">
                <a:solidFill>
                  <a:srgbClr val="000066"/>
                </a:solidFill>
              </a:rPr>
              <a:t>(group work for class discussion)</a:t>
            </a:r>
            <a:endParaRPr lang="en-US" sz="3200" dirty="0" smtClean="0">
              <a:solidFill>
                <a:srgbClr val="000066"/>
              </a:solidFill>
            </a:endParaRPr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How can Quality be Assessed? </a:t>
            </a:r>
            <a:endParaRPr lang="ar-OM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Quality assurance is the responsibility of every one in the educational institution.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Assuring quality should be a continuous and ongoing process. 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Assuring quality should not considered as a one time activity for accreditation alone. </a:t>
            </a:r>
          </a:p>
          <a:p>
            <a:pPr algn="l"/>
            <a:endParaRPr lang="ar-OM" dirty="0"/>
          </a:p>
        </p:txBody>
      </p:sp>
      <p:pic>
        <p:nvPicPr>
          <p:cNvPr id="4" name="Picture 3" descr="images (5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4697685"/>
            <a:ext cx="2314575" cy="1971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 (5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6462" y="1"/>
            <a:ext cx="1827537" cy="1556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97632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 smtClean="0">
                <a:solidFill>
                  <a:srgbClr val="C00000"/>
                </a:solidFill>
                <a:cs typeface="+mj-cs"/>
              </a:rPr>
              <a:t>Quality assurance is done in the following way:</a:t>
            </a:r>
          </a:p>
          <a:p>
            <a:pPr algn="l" rtl="0">
              <a:buNone/>
            </a:pPr>
            <a:r>
              <a:rPr lang="en-US" sz="2800" dirty="0" smtClean="0"/>
              <a:t> </a:t>
            </a:r>
            <a:endParaRPr lang="ar-OM" sz="2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11560" y="1988840"/>
          <a:ext cx="770485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How can Quality be Assessed? </a:t>
            </a:r>
            <a:endParaRPr lang="ar-OM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85664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200" dirty="0" smtClean="0">
                <a:solidFill>
                  <a:srgbClr val="C00000"/>
                </a:solidFill>
              </a:rPr>
              <a:t>The major ways used to assure quality in education are:</a:t>
            </a:r>
          </a:p>
          <a:p>
            <a:pPr>
              <a:buNone/>
            </a:pPr>
            <a:endParaRPr lang="ar-OM" sz="32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683568" y="2204864"/>
          <a:ext cx="7992888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How can Quality be Assessed? </a:t>
            </a:r>
            <a:endParaRPr lang="ar-OM" b="1" dirty="0">
              <a:solidFill>
                <a:schemeClr val="tx1"/>
              </a:solidFill>
            </a:endParaRPr>
          </a:p>
        </p:txBody>
      </p:sp>
      <p:pic>
        <p:nvPicPr>
          <p:cNvPr id="10" name="Picture 9" descr="images (5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16462" y="1"/>
            <a:ext cx="1827537" cy="1556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568"/>
            <a:ext cx="8291264" cy="4937760"/>
          </a:xfrm>
        </p:spPr>
        <p:txBody>
          <a:bodyPr>
            <a:normAutofit/>
          </a:bodyPr>
          <a:lstStyle/>
          <a:p>
            <a:pPr lvl="0" algn="l" rtl="0">
              <a:buFont typeface="Wingdings" pitchFamily="2" charset="2"/>
              <a:buChar char="q"/>
            </a:pP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Self-evaluation/ self-study</a:t>
            </a:r>
          </a:p>
          <a:p>
            <a:pPr marL="0" indent="0" algn="l" rtl="0">
              <a:buNone/>
            </a:pPr>
            <a:endParaRPr lang="en-US" sz="1600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Self-evaluation is like looking at ourselves in a mirror.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This is how we know our strengths and limitations are.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Self- evaluation would be an indicator for continuous improvement and a first step for ensuring quality.</a:t>
            </a:r>
            <a:endParaRPr lang="ar-OM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How can Quality be Assessed? </a:t>
            </a:r>
            <a:endParaRPr lang="ar-OM" b="1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 (5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6462" y="1"/>
            <a:ext cx="1827537" cy="1556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67544" y="1628800"/>
            <a:ext cx="8280920" cy="475252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" pitchFamily="2" charset="2"/>
              <a:buChar char="q"/>
              <a:tabLst/>
              <a:defRPr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Best 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Practice Benchmarking 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31520" lvl="1" indent="-274320" algn="l" rtl="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best practices: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methods that reliably lead to better results</a:t>
            </a:r>
          </a:p>
          <a:p>
            <a:pPr marL="731520" lvl="1" indent="-274320" algn="l" rtl="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benchmarking: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systematic process of evaluating organization using best practices as their goals.</a:t>
            </a:r>
          </a:p>
          <a:p>
            <a:pPr marL="731520" lvl="1" indent="-274320" algn="l" rtl="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l" rtl="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Best Practice Benchmarking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continuous systematic process for evaluating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services and work processes of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organization that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are recognized as representing the best practices for the purpose of organizational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improvements.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ar-SA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ar-OM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How can Quality be Assessed? </a:t>
            </a:r>
            <a:endParaRPr lang="ar-OM" b="1" dirty="0">
              <a:solidFill>
                <a:schemeClr val="tx1"/>
              </a:solidFill>
            </a:endParaRPr>
          </a:p>
        </p:txBody>
      </p:sp>
      <p:pic>
        <p:nvPicPr>
          <p:cNvPr id="8" name="Picture 7" descr="images (5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6462" y="1"/>
            <a:ext cx="1827537" cy="1556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endParaRPr lang="en-US" sz="1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Benchmarking as a process has four main activities:</a:t>
            </a:r>
          </a:p>
          <a:p>
            <a:pPr algn="l" rtl="0">
              <a:buFont typeface="Wingdings" pitchFamily="2" charset="2"/>
              <a:buChar char="Ø"/>
            </a:pP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683568" y="2132856"/>
          <a:ext cx="79208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How can Quality be Assessed? </a:t>
            </a:r>
            <a:endParaRPr lang="ar-OM" b="1" dirty="0">
              <a:solidFill>
                <a:schemeClr val="tx1"/>
              </a:solidFill>
            </a:endParaRPr>
          </a:p>
        </p:txBody>
      </p:sp>
      <p:pic>
        <p:nvPicPr>
          <p:cNvPr id="8" name="Picture 7" descr="images (5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16462" y="1"/>
            <a:ext cx="1827537" cy="1556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517232"/>
          </a:xfrm>
        </p:spPr>
        <p:txBody>
          <a:bodyPr>
            <a:normAutofit fontScale="85000" lnSpcReduction="20000"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External Quality Monitoring (EQM)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It is a process of continuous  improvement, mark of excellence , and recognition of all the efforts of the academics by their peers.</a:t>
            </a:r>
          </a:p>
          <a:p>
            <a:pPr algn="l" rtl="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It offers an impartial and objective mechanism for assessing the educational institution by a peer team not directly related to the institution.</a:t>
            </a:r>
          </a:p>
          <a:p>
            <a:pPr algn="l" rtl="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Visit by a peer teem is a common activity in EQM, which critically analyses the self study report.</a:t>
            </a:r>
          </a:p>
          <a:p>
            <a:pPr lvl="1" algn="l" rtl="0"/>
            <a:r>
              <a:rPr lang="en-US" sz="27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The peer team checks institutional reports, record, and policies.</a:t>
            </a:r>
          </a:p>
          <a:p>
            <a:pPr lvl="1" algn="l" rtl="0"/>
            <a:r>
              <a:rPr lang="en-US" sz="27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It also meets and discusses with the top management, principals, </a:t>
            </a:r>
            <a:r>
              <a:rPr lang="en-US" sz="27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HoDs</a:t>
            </a:r>
            <a:r>
              <a:rPr lang="en-US" sz="27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teachers, students and support staff to make its opinion on quality. </a:t>
            </a:r>
          </a:p>
          <a:p>
            <a:pPr algn="l" rtl="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External quality monitoring/assessment is preferred all over the world 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How can Quality be Assessed? </a:t>
            </a:r>
            <a:endParaRPr lang="ar-OM" b="1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 (5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6462" y="1"/>
            <a:ext cx="1827537" cy="1556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378152"/>
          </a:xfrm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Market-driven Approach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Rankings of educational institutions have become a huge business.</a:t>
            </a:r>
          </a:p>
          <a:p>
            <a:pPr lvl="1" algn="l" rtl="0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Ranking help students to choose the educational institution for their choice.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market driven approach to quality assessment  through rankings done by media organizations such as: </a:t>
            </a:r>
          </a:p>
          <a:p>
            <a:pPr lvl="1" algn="l" rtl="0"/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Times Higher Education </a:t>
            </a: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Supplement </a:t>
            </a:r>
          </a:p>
          <a:p>
            <a:pPr lvl="1" algn="l" rtl="0">
              <a:buNone/>
            </a:pPr>
            <a:r>
              <a:rPr lang="en-US" sz="2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en-US" sz="2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sz="2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www.timeshighereducation.co.uk/world-university-rankings/2013-14/world-ranking</a:t>
            </a:r>
            <a:endParaRPr lang="en-US" sz="200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 rtl="0"/>
            <a:r>
              <a:rPr lang="en-US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News </a:t>
            </a:r>
          </a:p>
          <a:p>
            <a:pPr lvl="1" algn="l" rtl="0"/>
            <a:r>
              <a:rPr lang="en-US" sz="2000" dirty="0" smtClean="0"/>
              <a:t>Webometrics Ranking of World Universities“</a:t>
            </a:r>
          </a:p>
          <a:p>
            <a:pPr lvl="1" algn="l" rtl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				</a:t>
            </a:r>
            <a:r>
              <a:rPr lang="en-US" sz="2000" dirty="0" smtClean="0">
                <a:solidFill>
                  <a:srgbClr val="C00000"/>
                </a:solidFill>
                <a:hlinkClick r:id="rId3"/>
              </a:rPr>
              <a:t>http://www.webometrics.info/en</a:t>
            </a:r>
            <a:endParaRPr lang="ar-OM" sz="2000" dirty="0" smtClean="0">
              <a:solidFill>
                <a:srgbClr val="C00000"/>
              </a:solidFill>
            </a:endParaRPr>
          </a:p>
          <a:p>
            <a:pPr lvl="1" algn="l" rtl="0">
              <a:buNone/>
            </a:pP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How can Quality be Assessed? </a:t>
            </a:r>
            <a:endParaRPr lang="ar-OM" b="1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 (5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16462" y="1"/>
            <a:ext cx="1827537" cy="1556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400</TotalTime>
  <Words>591</Words>
  <Application>Microsoft Office PowerPoint</Application>
  <PresentationFormat>On-screen Show (4:3)</PresentationFormat>
  <Paragraphs>81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How can Quality be Assessed? </vt:lpstr>
      <vt:lpstr>How can Quality be Assessed? </vt:lpstr>
      <vt:lpstr>How can Quality be Assessed? </vt:lpstr>
      <vt:lpstr>How can Quality be Assessed? </vt:lpstr>
      <vt:lpstr>How can Quality be Assessed? </vt:lpstr>
      <vt:lpstr>How can Quality be Assessed? </vt:lpstr>
      <vt:lpstr>How can Quality be Assessed? </vt:lpstr>
      <vt:lpstr>How can Quality be Assessed? </vt:lpstr>
      <vt:lpstr>How can Quality be Assessed? </vt:lpstr>
      <vt:lpstr>Slide 10</vt:lpstr>
      <vt:lpstr>Reflective exercise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Quality Be Assessed?</dc:title>
  <dc:creator>Toshiba</dc:creator>
  <cp:lastModifiedBy>abdoelhaj</cp:lastModifiedBy>
  <cp:revision>45</cp:revision>
  <dcterms:created xsi:type="dcterms:W3CDTF">2013-03-11T17:53:13Z</dcterms:created>
  <dcterms:modified xsi:type="dcterms:W3CDTF">2014-03-11T07:31:08Z</dcterms:modified>
</cp:coreProperties>
</file>