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5" r:id="rId4"/>
    <p:sldId id="263" r:id="rId5"/>
    <p:sldId id="269" r:id="rId6"/>
    <p:sldId id="267" r:id="rId7"/>
    <p:sldId id="277" r:id="rId8"/>
    <p:sldId id="257" r:id="rId9"/>
    <p:sldId id="271" r:id="rId10"/>
    <p:sldId id="278" r:id="rId11"/>
    <p:sldId id="272" r:id="rId12"/>
    <p:sldId id="279" r:id="rId13"/>
    <p:sldId id="273" r:id="rId14"/>
    <p:sldId id="280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7" autoAdjust="0"/>
    <p:restoredTop sz="94638" autoAdjust="0"/>
  </p:normalViewPr>
  <p:slideViewPr>
    <p:cSldViewPr>
      <p:cViewPr varScale="1">
        <p:scale>
          <a:sx n="79" d="100"/>
          <a:sy n="79" d="100"/>
        </p:scale>
        <p:origin x="-1062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6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03-Mar-14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7752" y="5286389"/>
            <a:ext cx="3809869" cy="100013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Abdelrahman Mohamed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Ahmed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Spring2014</a:t>
            </a: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00034" y="2214554"/>
            <a:ext cx="7286676" cy="16430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history and importance </a:t>
            </a:r>
          </a:p>
          <a:p>
            <a:pPr algn="ctr"/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of quality assurance 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Picture 3" descr="E:\Pictures\SQ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60648"/>
            <a:ext cx="750281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مربع نص 3"/>
          <p:cNvSpPr txBox="1"/>
          <p:nvPr/>
        </p:nvSpPr>
        <p:spPr>
          <a:xfrm>
            <a:off x="179512" y="332656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SQU</a:t>
            </a:r>
          </a:p>
          <a:p>
            <a:r>
              <a:rPr lang="en-GB" b="1" dirty="0" smtClean="0"/>
              <a:t>College of Education</a:t>
            </a:r>
          </a:p>
          <a:p>
            <a:r>
              <a:rPr lang="en-GB" b="1" dirty="0" smtClean="0"/>
              <a:t>Instructional &amp; Learning Technologies Department</a:t>
            </a:r>
          </a:p>
          <a:p>
            <a:r>
              <a:rPr lang="en-GB" b="1" dirty="0" smtClean="0"/>
              <a:t>TECH4211</a:t>
            </a:r>
            <a:endParaRPr lang="en-GB" b="1" dirty="0"/>
          </a:p>
        </p:txBody>
      </p:sp>
    </p:spTree>
    <p:extLst>
      <p:ext uri="{BB962C8B-B14F-4D97-AF65-F5344CB8AC3E}">
        <p14:creationId xmlns="" xmlns:p14="http://schemas.microsoft.com/office/powerpoint/2010/main" val="230724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Content Placeholder 9" descr="Deming 14 point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8638215" cy="64087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Joseph Moses Juran </a:t>
            </a:r>
            <a:endParaRPr lang="en-US" sz="2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he defined quality as </a:t>
            </a:r>
            <a:r>
              <a:rPr lang="en-US" u="sng" dirty="0" smtClean="0">
                <a:solidFill>
                  <a:schemeClr val="tx1"/>
                </a:solidFill>
              </a:rPr>
              <a:t>“fitness for purpose”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Products or service should meet its customer need not be fit for its purpose.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 he identified three steps to quality improvement:</a:t>
            </a:r>
          </a:p>
          <a:p>
            <a:pPr lvl="1"/>
            <a:r>
              <a:rPr lang="en-US" dirty="0" smtClean="0"/>
              <a:t> Make annual improvement plans. </a:t>
            </a:r>
          </a:p>
          <a:p>
            <a:pPr lvl="1"/>
            <a:r>
              <a:rPr lang="en-US" dirty="0" smtClean="0"/>
              <a:t>Train everyone in the organization.</a:t>
            </a:r>
          </a:p>
          <a:p>
            <a:pPr lvl="1"/>
            <a:r>
              <a:rPr lang="en-US" dirty="0" smtClean="0"/>
              <a:t>Leadership focuses on quality.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 descr="G:\جوزيف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657600"/>
            <a:ext cx="2286000" cy="26765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25310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Juran ten steps approach to quality improvement  </a:t>
            </a:r>
            <a:endParaRPr lang="en-US" sz="2800" b="1" dirty="0"/>
          </a:p>
        </p:txBody>
      </p:sp>
      <p:pic>
        <p:nvPicPr>
          <p:cNvPr id="4" name="Content Placeholder 3" descr="Juran quality step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412776"/>
            <a:ext cx="6912768" cy="40550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Phillip B. Crosby </a:t>
            </a:r>
            <a:endParaRPr lang="en-US" sz="2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93A299"/>
              </a:buClr>
            </a:pPr>
            <a:r>
              <a:rPr lang="en-US" dirty="0" smtClean="0">
                <a:solidFill>
                  <a:srgbClr val="292934"/>
                </a:solidFill>
              </a:rPr>
              <a:t> He is the most influential management thinker in United States and Europe in quality.</a:t>
            </a:r>
          </a:p>
          <a:p>
            <a:pPr lvl="0">
              <a:buClr>
                <a:srgbClr val="93A299"/>
              </a:buClr>
            </a:pPr>
            <a:endParaRPr lang="en-US" sz="1800" dirty="0" smtClean="0">
              <a:solidFill>
                <a:srgbClr val="292934"/>
              </a:solidFill>
            </a:endParaRPr>
          </a:p>
          <a:p>
            <a:pPr lvl="0">
              <a:buClr>
                <a:srgbClr val="93A299"/>
              </a:buClr>
            </a:pPr>
            <a:r>
              <a:rPr lang="en-US" dirty="0" smtClean="0">
                <a:solidFill>
                  <a:srgbClr val="292934"/>
                </a:solidFill>
              </a:rPr>
              <a:t>He focuses in senior management and he has given two popular statement; </a:t>
            </a:r>
          </a:p>
          <a:p>
            <a:pPr lvl="1">
              <a:buClr>
                <a:srgbClr val="93A299"/>
              </a:buClr>
            </a:pPr>
            <a:r>
              <a:rPr lang="en-US" dirty="0" smtClean="0">
                <a:solidFill>
                  <a:srgbClr val="D2533C"/>
                </a:solidFill>
              </a:rPr>
              <a:t>“ Zero Defect” </a:t>
            </a:r>
          </a:p>
          <a:p>
            <a:pPr lvl="1">
              <a:buClr>
                <a:srgbClr val="93A299"/>
              </a:buClr>
            </a:pPr>
            <a:r>
              <a:rPr lang="en-US" dirty="0" smtClean="0">
                <a:solidFill>
                  <a:srgbClr val="D2533C"/>
                </a:solidFill>
              </a:rPr>
              <a:t> </a:t>
            </a:r>
            <a:r>
              <a:rPr lang="en-US" dirty="0">
                <a:solidFill>
                  <a:srgbClr val="D2533C"/>
                </a:solidFill>
              </a:rPr>
              <a:t>“ Quality is free”</a:t>
            </a:r>
          </a:p>
          <a:p>
            <a:pPr lvl="0">
              <a:buClr>
                <a:srgbClr val="93A299"/>
              </a:buClr>
              <a:buNone/>
            </a:pPr>
            <a:endParaRPr lang="en-US" dirty="0" smtClean="0"/>
          </a:p>
          <a:p>
            <a:pPr lvl="0">
              <a:buClr>
                <a:srgbClr val="93A299"/>
              </a:buClr>
              <a:buFont typeface="Wingdings" pitchFamily="2" charset="2"/>
              <a:buChar char="ü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 descr="G:\PhilipCrosb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861048"/>
            <a:ext cx="2212974" cy="28087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="" xmlns:p14="http://schemas.microsoft.com/office/powerpoint/2010/main" val="125310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rosby 14 step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8086" y="620688"/>
            <a:ext cx="8948410" cy="55446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Summary </a:t>
            </a:r>
            <a:endParaRPr lang="en-US" sz="2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/>
          </a:bodyPr>
          <a:lstStyle/>
          <a:p>
            <a:pPr lvl="0">
              <a:buClr>
                <a:srgbClr val="93A299"/>
              </a:buClr>
            </a:pPr>
            <a:r>
              <a:rPr lang="en-US" dirty="0" smtClean="0">
                <a:solidFill>
                  <a:srgbClr val="292934"/>
                </a:solidFill>
              </a:rPr>
              <a:t> Quality as concept has its origins in the management and industry sector. </a:t>
            </a:r>
          </a:p>
          <a:p>
            <a:pPr lvl="0">
              <a:buClr>
                <a:srgbClr val="93A299"/>
              </a:buClr>
            </a:pPr>
            <a:r>
              <a:rPr lang="en-US" dirty="0" smtClean="0">
                <a:solidFill>
                  <a:srgbClr val="292934"/>
                </a:solidFill>
              </a:rPr>
              <a:t> firstly, the responsibility of quality reminded with individual workers.</a:t>
            </a:r>
          </a:p>
          <a:p>
            <a:pPr lvl="0">
              <a:buClr>
                <a:srgbClr val="93A299"/>
              </a:buClr>
            </a:pPr>
            <a:r>
              <a:rPr lang="en-US" dirty="0" smtClean="0">
                <a:solidFill>
                  <a:srgbClr val="292934"/>
                </a:solidFill>
              </a:rPr>
              <a:t> With the emergence of mechanization,  came the issues of </a:t>
            </a:r>
            <a:r>
              <a:rPr lang="en-US" u="sng" dirty="0" smtClean="0">
                <a:solidFill>
                  <a:srgbClr val="292934"/>
                </a:solidFill>
              </a:rPr>
              <a:t>inspection</a:t>
            </a:r>
            <a:r>
              <a:rPr lang="en-US" dirty="0" smtClean="0">
                <a:solidFill>
                  <a:srgbClr val="292934"/>
                </a:solidFill>
              </a:rPr>
              <a:t>, </a:t>
            </a:r>
            <a:r>
              <a:rPr lang="en-US" u="sng" dirty="0" smtClean="0">
                <a:solidFill>
                  <a:srgbClr val="292934"/>
                </a:solidFill>
              </a:rPr>
              <a:t>control </a:t>
            </a:r>
            <a:r>
              <a:rPr lang="en-US" dirty="0" smtClean="0">
                <a:solidFill>
                  <a:srgbClr val="292934"/>
                </a:solidFill>
              </a:rPr>
              <a:t>and </a:t>
            </a:r>
            <a:r>
              <a:rPr lang="en-US" u="sng" dirty="0" smtClean="0">
                <a:solidFill>
                  <a:srgbClr val="292934"/>
                </a:solidFill>
              </a:rPr>
              <a:t>assurance of quality.</a:t>
            </a:r>
          </a:p>
          <a:p>
            <a:pPr lvl="0">
              <a:buClr>
                <a:srgbClr val="93A299"/>
              </a:buClr>
            </a:pPr>
            <a:r>
              <a:rPr lang="en-US" dirty="0" smtClean="0">
                <a:solidFill>
                  <a:srgbClr val="292934"/>
                </a:solidFill>
              </a:rPr>
              <a:t> Deming, Juran and Crosby are the most important contributors in the field of the quality.</a:t>
            </a:r>
            <a:endParaRPr lang="en-US" dirty="0" smtClean="0"/>
          </a:p>
          <a:p>
            <a:pPr lvl="0">
              <a:buClr>
                <a:srgbClr val="93A299"/>
              </a:buClr>
              <a:buFont typeface="Wingdings" pitchFamily="2" charset="2"/>
              <a:buChar char="ü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5310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Reflective exercise  </a:t>
            </a:r>
            <a:endParaRPr lang="en-US" sz="2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93A299"/>
              </a:buClr>
            </a:pPr>
            <a:r>
              <a:rPr lang="en-US" dirty="0" smtClean="0">
                <a:solidFill>
                  <a:srgbClr val="292934"/>
                </a:solidFill>
              </a:rPr>
              <a:t>From all the views of Deming, Juran and Crosby in the context of the quality, what is important when considering them in the context of education? </a:t>
            </a:r>
          </a:p>
          <a:p>
            <a:pPr lvl="1">
              <a:buClr>
                <a:srgbClr val="93A299"/>
              </a:buClr>
            </a:pPr>
            <a:r>
              <a:rPr lang="en-US" dirty="0" smtClean="0">
                <a:solidFill>
                  <a:srgbClr val="FF0000"/>
                </a:solidFill>
              </a:rPr>
              <a:t>(as a group write one page for that exercise)</a:t>
            </a:r>
          </a:p>
          <a:p>
            <a:pPr lvl="2">
              <a:buClr>
                <a:srgbClr val="93A299"/>
              </a:buClr>
            </a:pPr>
            <a:r>
              <a:rPr lang="en-US" sz="1600" dirty="0" smtClean="0">
                <a:solidFill>
                  <a:srgbClr val="292934"/>
                </a:solidFill>
              </a:rPr>
              <a:t>See the implications for higher education.</a:t>
            </a:r>
            <a:endParaRPr lang="en-US" sz="1600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5310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Outline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 History of quality assurance. 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 Leading thinkers on quality. 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001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History of Quality Assurance </a:t>
            </a:r>
            <a:b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</a:b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10000"/>
          </a:bodyPr>
          <a:lstStyle/>
          <a:p>
            <a:pPr indent="-274320">
              <a:buClr>
                <a:schemeClr val="accent1"/>
              </a:buClr>
              <a:buSzPct val="76000"/>
              <a:defRPr/>
            </a:pPr>
            <a:r>
              <a:rPr lang="en-US" dirty="0" smtClean="0">
                <a:solidFill>
                  <a:schemeClr val="tx2"/>
                </a:solidFill>
              </a:rPr>
              <a:t>Quality as a concept is a 20</a:t>
            </a:r>
            <a:r>
              <a:rPr 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dirty="0" smtClean="0">
                <a:solidFill>
                  <a:schemeClr val="tx2"/>
                </a:solidFill>
              </a:rPr>
              <a:t> century phenomenon. </a:t>
            </a:r>
          </a:p>
          <a:p>
            <a:pPr indent="-274320">
              <a:buClr>
                <a:schemeClr val="accent1"/>
              </a:buClr>
              <a:buSzPct val="76000"/>
              <a:defRPr/>
            </a:pPr>
            <a:r>
              <a:rPr lang="en-US" dirty="0" smtClean="0">
                <a:solidFill>
                  <a:schemeClr val="tx2"/>
                </a:solidFill>
              </a:rPr>
              <a:t>Its root in the industry and management.</a:t>
            </a:r>
          </a:p>
          <a:p>
            <a:pPr indent="-274320">
              <a:buClr>
                <a:schemeClr val="accent1"/>
              </a:buClr>
              <a:buSzPct val="76000"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indent="-274320">
              <a:buClr>
                <a:schemeClr val="accent1"/>
              </a:buClr>
              <a:buSzPct val="76000"/>
              <a:defRPr/>
            </a:pPr>
            <a:r>
              <a:rPr lang="en-US" dirty="0" smtClean="0">
                <a:solidFill>
                  <a:schemeClr val="tx2"/>
                </a:solidFill>
              </a:rPr>
              <a:t>The Age of craftsmanship (pre-1900) </a:t>
            </a:r>
          </a:p>
          <a:p>
            <a:pPr lvl="1" indent="-274320">
              <a:buClr>
                <a:schemeClr val="accent1"/>
              </a:buClr>
              <a:buSzPct val="76000"/>
              <a:buFont typeface="Wingdings 2" pitchFamily="18" charset="2"/>
              <a:buChar char=""/>
              <a:defRPr/>
            </a:pPr>
            <a:r>
              <a:rPr lang="en-US" dirty="0" smtClean="0"/>
              <a:t>During the middle age in Europe , quality assurance was informal. </a:t>
            </a:r>
          </a:p>
          <a:p>
            <a:pPr lvl="1" indent="-274320">
              <a:buClr>
                <a:schemeClr val="accent1"/>
              </a:buClr>
              <a:buSzPct val="76000"/>
              <a:buFont typeface="Wingdings 2" pitchFamily="18" charset="2"/>
              <a:buChar char=""/>
              <a:defRPr/>
            </a:pPr>
            <a:endParaRPr lang="en-US" dirty="0" smtClean="0"/>
          </a:p>
          <a:p>
            <a:pPr lvl="1" indent="-274320">
              <a:buClr>
                <a:schemeClr val="accent1"/>
              </a:buClr>
              <a:buSzPct val="76000"/>
              <a:buFont typeface="Wingdings 2" pitchFamily="18" charset="2"/>
              <a:buChar char=""/>
              <a:defRPr/>
            </a:pPr>
            <a:r>
              <a:rPr lang="en-US" dirty="0" smtClean="0"/>
              <a:t>The responsibility of quality remained with the worker.</a:t>
            </a:r>
          </a:p>
          <a:p>
            <a:pPr lvl="1" indent="-274320">
              <a:buClr>
                <a:schemeClr val="accent1"/>
              </a:buClr>
              <a:buSzPct val="76000"/>
              <a:buFont typeface="Wingdings 2" pitchFamily="18" charset="2"/>
              <a:buChar char=""/>
              <a:defRPr/>
            </a:pPr>
            <a:endParaRPr lang="en-US" dirty="0" smtClean="0"/>
          </a:p>
          <a:p>
            <a:pPr lvl="1" indent="-274320">
              <a:buClr>
                <a:schemeClr val="accent1"/>
              </a:buClr>
              <a:buSzPct val="76000"/>
              <a:buFont typeface="Wingdings 2" pitchFamily="18" charset="2"/>
              <a:buChar char=""/>
              <a:defRPr/>
            </a:pPr>
            <a:r>
              <a:rPr lang="en-US" dirty="0" smtClean="0"/>
              <a:t>Groups of craftsman joined together and set standards for their field. </a:t>
            </a:r>
          </a:p>
          <a:p>
            <a:pPr marL="68580" lvl="0" indent="0">
              <a:buClr>
                <a:schemeClr val="accent1"/>
              </a:buClr>
              <a:buSzPct val="76000"/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lvl="0" indent="-274320">
              <a:buClr>
                <a:schemeClr val="accent1"/>
              </a:buClr>
              <a:buSzPct val="76000"/>
              <a:buFont typeface="Wingdings 2" pitchFamily="18" charset="2"/>
              <a:buChar char=""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lvl="0" indent="-274320">
              <a:buClr>
                <a:schemeClr val="accent1"/>
              </a:buClr>
              <a:buSzPct val="76000"/>
              <a:buFont typeface="Wingdings 2" pitchFamily="18" charset="2"/>
              <a:buChar char=""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lvl="0" indent="-274320">
              <a:buClr>
                <a:schemeClr val="accent1"/>
              </a:buClr>
              <a:buSzPct val="76000"/>
              <a:buFont typeface="Wingdings 2" pitchFamily="18" charset="2"/>
              <a:buChar char=""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lvl="0" indent="-274320">
              <a:buClr>
                <a:schemeClr val="accent1"/>
              </a:buClr>
              <a:buSzPct val="76000"/>
              <a:buFont typeface="Wingdings 2" pitchFamily="18" charset="2"/>
              <a:buChar char=""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lvl="0" indent="-274320">
              <a:buClr>
                <a:schemeClr val="accent1"/>
              </a:buClr>
              <a:buSzPct val="76000"/>
              <a:buFont typeface="Wingdings 2" pitchFamily="18" charset="2"/>
              <a:buChar char=""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6500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History of Quality Assurance </a:t>
            </a:r>
            <a:b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</a:b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46388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tx2"/>
                </a:solidFill>
              </a:rPr>
              <a:t>Quality control by foreman  (1900-1920)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around 1750 factories  began to replace private craftsmen as the central means of production. </a:t>
            </a:r>
          </a:p>
          <a:p>
            <a:pPr lvl="1"/>
            <a:endParaRPr lang="en-US" sz="1100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/>
              <a:t>this stage </a:t>
            </a:r>
            <a:r>
              <a:rPr lang="en-US" dirty="0" smtClean="0">
                <a:solidFill>
                  <a:srgbClr val="0070C0"/>
                </a:solidFill>
              </a:rPr>
              <a:t>necessitated</a:t>
            </a:r>
            <a:r>
              <a:rPr lang="en-US" dirty="0" smtClean="0"/>
              <a:t> the need for inspection of the products (</a:t>
            </a:r>
            <a:r>
              <a:rPr lang="en-US" dirty="0" smtClean="0">
                <a:solidFill>
                  <a:srgbClr val="FF0000"/>
                </a:solidFill>
              </a:rPr>
              <a:t>to ensure they met specifications before they left the factory</a:t>
            </a:r>
            <a:r>
              <a:rPr lang="en-US" dirty="0" smtClean="0"/>
              <a:t>).</a:t>
            </a:r>
          </a:p>
          <a:p>
            <a:pPr lvl="1"/>
            <a:endParaRPr lang="en-US" sz="1100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factories were overseen by foreman who controlled quality.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Inspection  based- quality control (1920-1940)</a:t>
            </a:r>
          </a:p>
          <a:p>
            <a:pPr lvl="1"/>
            <a:r>
              <a:rPr lang="en-US" dirty="0" smtClean="0"/>
              <a:t>lead to the first formal quality control system.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6500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History of Quality Assurance </a:t>
            </a:r>
            <a:b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</a:b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274320">
              <a:buClr>
                <a:schemeClr val="accent1"/>
              </a:buClr>
              <a:buSzPct val="76000"/>
              <a:defRPr/>
            </a:pPr>
            <a:r>
              <a:rPr lang="en-US" dirty="0" smtClean="0">
                <a:solidFill>
                  <a:schemeClr val="tx2"/>
                </a:solidFill>
              </a:rPr>
              <a:t>Statistical approach (1940-1960)</a:t>
            </a:r>
          </a:p>
          <a:p>
            <a:pPr lvl="1" indent="-274320">
              <a:buClr>
                <a:schemeClr val="accent1"/>
              </a:buClr>
              <a:buSzPct val="76000"/>
              <a:buFont typeface="Wingdings 2" pitchFamily="18" charset="2"/>
              <a:buChar char=""/>
              <a:defRPr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Statistical approach</a:t>
            </a:r>
            <a:r>
              <a:rPr lang="en-US" dirty="0" smtClean="0"/>
              <a:t> ruled the domain of the quality movement in Japan and America.</a:t>
            </a:r>
          </a:p>
          <a:p>
            <a:pPr lvl="1" indent="-274320">
              <a:buClr>
                <a:schemeClr val="accent1"/>
              </a:buClr>
              <a:buSzPct val="76000"/>
              <a:buFont typeface="Wingdings 2" pitchFamily="18" charset="2"/>
              <a:buChar char=""/>
              <a:defRPr/>
            </a:pPr>
            <a:r>
              <a:rPr lang="en-US" dirty="0" smtClean="0"/>
              <a:t>Wlater  A. (1930) introduced the </a:t>
            </a:r>
            <a:r>
              <a:rPr lang="en-US" dirty="0" smtClean="0">
                <a:solidFill>
                  <a:srgbClr val="0070C0"/>
                </a:solidFill>
              </a:rPr>
              <a:t>systematic process</a:t>
            </a:r>
            <a:r>
              <a:rPr lang="en-US" dirty="0" smtClean="0"/>
              <a:t> for quality. Statistical process control </a:t>
            </a:r>
            <a:r>
              <a:rPr lang="en-US" dirty="0" smtClean="0">
                <a:solidFill>
                  <a:srgbClr val="FF0000"/>
                </a:solidFill>
              </a:rPr>
              <a:t>(SPC). “</a:t>
            </a:r>
            <a:r>
              <a:rPr lang="en-US" sz="1800" dirty="0" smtClean="0">
                <a:solidFill>
                  <a:srgbClr val="FF0000"/>
                </a:solidFill>
              </a:rPr>
              <a:t>to study variation in the performance of systems”</a:t>
            </a:r>
            <a:endParaRPr lang="en-US" dirty="0" smtClean="0">
              <a:solidFill>
                <a:srgbClr val="FF0000"/>
              </a:solidFill>
            </a:endParaRPr>
          </a:p>
          <a:p>
            <a:pPr lvl="1" indent="-274320">
              <a:buClr>
                <a:schemeClr val="accent1"/>
              </a:buClr>
              <a:buSzPct val="76000"/>
              <a:buFont typeface="Wingdings 2" pitchFamily="18" charset="2"/>
              <a:buChar char=""/>
              <a:defRPr/>
            </a:pPr>
            <a:r>
              <a:rPr lang="en-US" dirty="0" smtClean="0"/>
              <a:t> Rather than looking at just the end product, </a:t>
            </a:r>
            <a:r>
              <a:rPr lang="en-US" dirty="0" smtClean="0">
                <a:solidFill>
                  <a:srgbClr val="FF0000"/>
                </a:solidFill>
              </a:rPr>
              <a:t>Wlater</a:t>
            </a:r>
            <a:r>
              <a:rPr lang="en-US" dirty="0" smtClean="0"/>
              <a:t> broke down the production into several mini-process, each of which were to be evaluated.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6500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History of Quality Assurance </a:t>
            </a:r>
            <a:b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</a:b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611560" y="1524000"/>
            <a:ext cx="8103844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/>
              <a:t>After 1960 – 1980 quality assurance began to involve total quality control.</a:t>
            </a:r>
          </a:p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r>
              <a:rPr lang="en-US" sz="2400" dirty="0" smtClean="0"/>
              <a:t>In 1980 Total Quality management “ TQM” occurred. </a:t>
            </a:r>
          </a:p>
          <a:p>
            <a:pPr marL="342900" lvl="0" indent="-27432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/>
            </a:pPr>
            <a:r>
              <a:rPr lang="en-US" sz="2400" dirty="0" smtClean="0"/>
              <a:t> 1990- Present “TQM” the culture of continuous improvement. </a:t>
            </a:r>
          </a:p>
          <a:p>
            <a:pPr marL="800100" lvl="1" indent="-274320">
              <a:spcBef>
                <a:spcPct val="20000"/>
              </a:spcBef>
              <a:buClr>
                <a:schemeClr val="accent1"/>
              </a:buClr>
              <a:buSzPct val="76000"/>
              <a:buFont typeface="Wingdings" pitchFamily="2" charset="2"/>
              <a:buChar char="ü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aims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continues improvements.</a:t>
            </a:r>
          </a:p>
          <a:p>
            <a:pPr marL="800100" lvl="1" indent="-274320">
              <a:spcBef>
                <a:spcPct val="20000"/>
              </a:spcBef>
              <a:buClr>
                <a:schemeClr val="accent1"/>
              </a:buClr>
              <a:buSzPct val="76000"/>
              <a:buFont typeface="Wingdings" pitchFamily="2" charset="2"/>
              <a:buChar char="ü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Involve suppliers and costumers.</a:t>
            </a:r>
          </a:p>
          <a:p>
            <a:pPr marL="800100" lvl="1" indent="-274320">
              <a:spcBef>
                <a:spcPct val="20000"/>
              </a:spcBef>
              <a:buClr>
                <a:schemeClr val="accent1"/>
              </a:buClr>
              <a:buSzPct val="76000"/>
              <a:buFont typeface="Wingdings" pitchFamily="2" charset="2"/>
              <a:buChar char="ü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 concerns products and processes. </a:t>
            </a:r>
          </a:p>
          <a:p>
            <a:pPr marL="800100" lvl="1" indent="-274320">
              <a:spcBef>
                <a:spcPct val="20000"/>
              </a:spcBef>
              <a:buClr>
                <a:schemeClr val="accent1"/>
              </a:buClr>
              <a:buSzPct val="76000"/>
              <a:buFont typeface="Wingdings" pitchFamily="2" charset="2"/>
              <a:buChar char="ü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 responsibilities with all workers.</a:t>
            </a:r>
          </a:p>
          <a:p>
            <a:pPr marL="800100" lvl="1" indent="-274320">
              <a:spcBef>
                <a:spcPct val="20000"/>
              </a:spcBef>
              <a:buClr>
                <a:schemeClr val="accent1"/>
              </a:buClr>
              <a:buSzPct val="76000"/>
              <a:buFont typeface="Wingdings" pitchFamily="2" charset="2"/>
              <a:buChar char="ü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 delivered through team work.</a:t>
            </a:r>
          </a:p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" pitchFamily="2" charset="2"/>
              <a:buChar char="ü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" pitchFamily="2" charset="2"/>
              <a:buChar char="ü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500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Hierarchy of quality management </a:t>
            </a:r>
          </a:p>
        </p:txBody>
      </p:sp>
      <p:pic>
        <p:nvPicPr>
          <p:cNvPr id="4" name="Content Placeholder 3" descr="Hierarchy of quality managemen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980728"/>
            <a:ext cx="8568952" cy="58772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LEADING Thinkers ON QUALITY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904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most three important contributors of the quality movement are: </a:t>
            </a:r>
          </a:p>
          <a:p>
            <a:pPr marL="468630" lvl="1" indent="0">
              <a:buFont typeface="Wingdings" pitchFamily="2" charset="2"/>
              <a:buChar char="ü"/>
            </a:pPr>
            <a:r>
              <a:rPr lang="en-US" dirty="0" smtClean="0"/>
              <a:t> W. Edwards Deming</a:t>
            </a:r>
          </a:p>
          <a:p>
            <a:pPr marL="468630" lvl="1" indent="0">
              <a:buFont typeface="Wingdings" pitchFamily="2" charset="2"/>
              <a:buChar char="ü"/>
            </a:pPr>
            <a:r>
              <a:rPr lang="en-US" dirty="0" smtClean="0"/>
              <a:t> Joseph Moses Juran </a:t>
            </a:r>
          </a:p>
          <a:p>
            <a:pPr marL="468630" lvl="1" indent="0">
              <a:buFont typeface="Wingdings" pitchFamily="2" charset="2"/>
              <a:buChar char="ü"/>
            </a:pPr>
            <a:r>
              <a:rPr lang="en-US" dirty="0" smtClean="0"/>
              <a:t> Philip B. Crosby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5310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W. Edwards Deming</a:t>
            </a:r>
            <a:endParaRPr lang="en-US" sz="2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Deming is regarded as father of quality movement.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he </a:t>
            </a:r>
            <a:r>
              <a:rPr lang="en-US" dirty="0" smtClean="0"/>
              <a:t>stressed </a:t>
            </a:r>
            <a:r>
              <a:rPr lang="ar-OM" u="sng" dirty="0" smtClean="0">
                <a:solidFill>
                  <a:srgbClr val="FF0000"/>
                </a:solidFill>
              </a:rPr>
              <a:t>شدد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that </a:t>
            </a:r>
            <a:r>
              <a:rPr lang="en-US" dirty="0" smtClean="0"/>
              <a:t>the responsibility for quality  remains with top management.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he emphasized on </a:t>
            </a:r>
            <a:r>
              <a:rPr lang="ar-OM" u="sng" dirty="0" smtClean="0">
                <a:solidFill>
                  <a:srgbClr val="0000FF"/>
                </a:solidFill>
              </a:rPr>
              <a:t>الوقاية</a:t>
            </a:r>
            <a:r>
              <a:rPr lang="en-US" dirty="0" smtClean="0"/>
              <a:t>prevention rather than </a:t>
            </a:r>
            <a:r>
              <a:rPr lang="ar-OM" u="sng" dirty="0" smtClean="0">
                <a:solidFill>
                  <a:srgbClr val="0000FF"/>
                </a:solidFill>
              </a:rPr>
              <a:t>العلاج</a:t>
            </a:r>
            <a:r>
              <a:rPr lang="en-US" dirty="0" smtClean="0"/>
              <a:t>cure as the key to quality.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G:\edwar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40" y="4786322"/>
            <a:ext cx="2203654" cy="200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25310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894</TotalTime>
  <Words>613</Words>
  <Application>Microsoft Office PowerPoint</Application>
  <PresentationFormat>On-screen Show (4:3)</PresentationFormat>
  <Paragraphs>92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Outline </vt:lpstr>
      <vt:lpstr>History of Quality Assurance  </vt:lpstr>
      <vt:lpstr>History of Quality Assurance  </vt:lpstr>
      <vt:lpstr>History of Quality Assurance  </vt:lpstr>
      <vt:lpstr>History of Quality Assurance  </vt:lpstr>
      <vt:lpstr>Hierarchy of quality management </vt:lpstr>
      <vt:lpstr>LEADING Thinkers ON QUALITY </vt:lpstr>
      <vt:lpstr>W. Edwards Deming</vt:lpstr>
      <vt:lpstr>Slide 10</vt:lpstr>
      <vt:lpstr>Joseph Moses Juran </vt:lpstr>
      <vt:lpstr>Juran ten steps approach to quality improvement  </vt:lpstr>
      <vt:lpstr>Phillip B. Crosby </vt:lpstr>
      <vt:lpstr>Slide 14</vt:lpstr>
      <vt:lpstr>Summary </vt:lpstr>
      <vt:lpstr>Reflective exercise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Qasim Saleh Abdullah AlQasmi</dc:creator>
  <cp:lastModifiedBy>abdoelhaj</cp:lastModifiedBy>
  <cp:revision>151</cp:revision>
  <dcterms:created xsi:type="dcterms:W3CDTF">2006-08-16T00:00:00Z</dcterms:created>
  <dcterms:modified xsi:type="dcterms:W3CDTF">2014-03-03T07:49:42Z</dcterms:modified>
</cp:coreProperties>
</file>